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225FBD-255A-4183-9D16-5E7E6A4325F8}">
  <a:tblStyle styleId="{E1225FBD-255A-4183-9D16-5E7E6A4325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d1669fd45_1_2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d1669fd45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d1669fd45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d1669fd45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d1669fd45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d1669fd45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d1669fd45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d1669fd45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d1669fd45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d1669fd45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d1669fd45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d1669fd45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d1669fd45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d1669fd45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d1669fd45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d1669fd45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d1669fd45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d1669fd45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d1669fd45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d1669fd45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d1669fd45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d1669fd45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d1669fd45_1_2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d1669fd45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d1669fd45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d1669fd45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d1669fd45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d1669fd45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d1669fd45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d1669fd45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d1669fd45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d1669fd45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d1669fd45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d1669fd45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d1669fd45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4d1669fd45_1_492:notes"/>
          <p:cNvSpPr/>
          <p:nvPr>
            <p:ph idx="2" type="sldImg"/>
          </p:nvPr>
        </p:nvSpPr>
        <p:spPr>
          <a:xfrm>
            <a:off x="381898"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d1669fd45_1_2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d1669fd45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d1669fd45_1_2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d1669fd45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d1669fd45_1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d1669fd45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d1669fd45_1_2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d1669fd45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d1669fd45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d1669fd45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d1669fd45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d1669fd45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d1669fd45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d1669fd45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p:cSld name="Diapositive de titre">
    <p:spTree>
      <p:nvGrpSpPr>
        <p:cNvPr id="69" name="Shape 69"/>
        <p:cNvGrpSpPr/>
        <p:nvPr/>
      </p:nvGrpSpPr>
      <p:grpSpPr>
        <a:xfrm>
          <a:off x="0" y="0"/>
          <a:ext cx="0" cy="0"/>
          <a:chOff x="0" y="0"/>
          <a:chExt cx="0" cy="0"/>
        </a:xfrm>
      </p:grpSpPr>
      <p:sp>
        <p:nvSpPr>
          <p:cNvPr id="70" name="Google Shape;70;p14"/>
          <p:cNvSpPr txBox="1"/>
          <p:nvPr>
            <p:ph idx="11" type="ftr"/>
          </p:nvPr>
        </p:nvSpPr>
        <p:spPr>
          <a:xfrm>
            <a:off x="152381" y="4860309"/>
            <a:ext cx="6095100" cy="978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300"/>
              <a:buNone/>
              <a:defRPr sz="800">
                <a:latin typeface="Arial"/>
                <a:ea typeface="Arial"/>
                <a:cs typeface="Arial"/>
                <a:sym typeface="Arial"/>
              </a:defRPr>
            </a:lvl1pPr>
            <a:lvl2pPr lvl="1" rtl="0" algn="l">
              <a:spcBef>
                <a:spcPts val="0"/>
              </a:spcBef>
              <a:spcAft>
                <a:spcPts val="0"/>
              </a:spcAft>
              <a:buSzPts val="300"/>
              <a:buNone/>
              <a:defRPr/>
            </a:lvl2pPr>
            <a:lvl3pPr lvl="2" rtl="0" algn="l">
              <a:spcBef>
                <a:spcPts val="0"/>
              </a:spcBef>
              <a:spcAft>
                <a:spcPts val="0"/>
              </a:spcAft>
              <a:buSzPts val="300"/>
              <a:buNone/>
              <a:defRPr/>
            </a:lvl3pPr>
            <a:lvl4pPr lvl="3" rtl="0" algn="l">
              <a:spcBef>
                <a:spcPts val="0"/>
              </a:spcBef>
              <a:spcAft>
                <a:spcPts val="0"/>
              </a:spcAft>
              <a:buSzPts val="300"/>
              <a:buNone/>
              <a:defRPr/>
            </a:lvl4pPr>
            <a:lvl5pPr lvl="4" rtl="0" algn="l">
              <a:spcBef>
                <a:spcPts val="0"/>
              </a:spcBef>
              <a:spcAft>
                <a:spcPts val="0"/>
              </a:spcAft>
              <a:buSzPts val="300"/>
              <a:buNone/>
              <a:defRPr/>
            </a:lvl5pPr>
            <a:lvl6pPr lvl="5" rtl="0" algn="l">
              <a:spcBef>
                <a:spcPts val="0"/>
              </a:spcBef>
              <a:spcAft>
                <a:spcPts val="0"/>
              </a:spcAft>
              <a:buSzPts val="300"/>
              <a:buNone/>
              <a:defRPr/>
            </a:lvl6pPr>
            <a:lvl7pPr lvl="6" rtl="0" algn="l">
              <a:spcBef>
                <a:spcPts val="0"/>
              </a:spcBef>
              <a:spcAft>
                <a:spcPts val="0"/>
              </a:spcAft>
              <a:buSzPts val="300"/>
              <a:buNone/>
              <a:defRPr/>
            </a:lvl7pPr>
            <a:lvl8pPr lvl="7" rtl="0" algn="l">
              <a:spcBef>
                <a:spcPts val="0"/>
              </a:spcBef>
              <a:spcAft>
                <a:spcPts val="0"/>
              </a:spcAft>
              <a:buSzPts val="300"/>
              <a:buNone/>
              <a:defRPr/>
            </a:lvl8pPr>
            <a:lvl9pPr lvl="8" rtl="0" algn="l">
              <a:spcBef>
                <a:spcPts val="0"/>
              </a:spcBef>
              <a:spcAft>
                <a:spcPts val="0"/>
              </a:spcAft>
              <a:buSzPts val="300"/>
              <a:buNone/>
              <a:defRPr/>
            </a:lvl9pPr>
          </a:lstStyle>
          <a:p/>
        </p:txBody>
      </p:sp>
      <p:sp>
        <p:nvSpPr>
          <p:cNvPr id="71" name="Google Shape;7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2.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 name="Shape 63"/>
        <p:cNvGrpSpPr/>
        <p:nvPr/>
      </p:nvGrpSpPr>
      <p:grpSpPr>
        <a:xfrm>
          <a:off x="0" y="0"/>
          <a:ext cx="0" cy="0"/>
          <a:chOff x="0" y="0"/>
          <a:chExt cx="0" cy="0"/>
        </a:xfrm>
      </p:grpSpPr>
      <p:pic>
        <p:nvPicPr>
          <p:cNvPr descr="Logo Twizy Contest.png" id="64" name="Google Shape;64;p13"/>
          <p:cNvPicPr preferRelativeResize="0"/>
          <p:nvPr/>
        </p:nvPicPr>
        <p:blipFill rotWithShape="1">
          <a:blip r:embed="rId1">
            <a:alphaModFix/>
          </a:blip>
          <a:srcRect b="0" l="0" r="0" t="0"/>
          <a:stretch/>
        </p:blipFill>
        <p:spPr>
          <a:xfrm>
            <a:off x="152381" y="146948"/>
            <a:ext cx="882109" cy="286779"/>
          </a:xfrm>
          <a:prstGeom prst="rect">
            <a:avLst/>
          </a:prstGeom>
          <a:noFill/>
          <a:ln>
            <a:noFill/>
          </a:ln>
        </p:spPr>
      </p:pic>
      <p:pic>
        <p:nvPicPr>
          <p:cNvPr descr="Logo Segula.png" id="65" name="Google Shape;65;p13"/>
          <p:cNvPicPr preferRelativeResize="0"/>
          <p:nvPr/>
        </p:nvPicPr>
        <p:blipFill rotWithShape="1">
          <a:blip r:embed="rId2">
            <a:alphaModFix/>
          </a:blip>
          <a:srcRect b="0" l="0" r="0" t="0"/>
          <a:stretch/>
        </p:blipFill>
        <p:spPr>
          <a:xfrm>
            <a:off x="8381714" y="238361"/>
            <a:ext cx="587866" cy="101399"/>
          </a:xfrm>
          <a:prstGeom prst="rect">
            <a:avLst/>
          </a:prstGeom>
          <a:noFill/>
          <a:ln>
            <a:noFill/>
          </a:ln>
        </p:spPr>
      </p:pic>
      <p:pic>
        <p:nvPicPr>
          <p:cNvPr descr="Logo Groupe Renault.png" id="66" name="Google Shape;66;p13"/>
          <p:cNvPicPr preferRelativeResize="0"/>
          <p:nvPr/>
        </p:nvPicPr>
        <p:blipFill rotWithShape="1">
          <a:blip r:embed="rId3">
            <a:alphaModFix/>
          </a:blip>
          <a:srcRect b="0" l="0" r="0" t="0"/>
          <a:stretch/>
        </p:blipFill>
        <p:spPr>
          <a:xfrm>
            <a:off x="8381714" y="4891902"/>
            <a:ext cx="587866" cy="62208"/>
          </a:xfrm>
          <a:prstGeom prst="rect">
            <a:avLst/>
          </a:prstGeom>
          <a:noFill/>
          <a:ln>
            <a:noFill/>
          </a:ln>
        </p:spPr>
      </p:pic>
      <p:sp>
        <p:nvSpPr>
          <p:cNvPr id="67" name="Google Shape;67;p13"/>
          <p:cNvSpPr txBox="1"/>
          <p:nvPr>
            <p:ph idx="11" type="ftr"/>
          </p:nvPr>
        </p:nvSpPr>
        <p:spPr>
          <a:xfrm>
            <a:off x="152381" y="4860309"/>
            <a:ext cx="6095100" cy="978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3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300"/>
              <a:buNone/>
              <a:defRPr b="0" i="0" sz="1600" u="none" cap="none" strike="noStrike">
                <a:solidFill>
                  <a:schemeClr val="dk1"/>
                </a:solidFill>
                <a:latin typeface="Calibri"/>
                <a:ea typeface="Calibri"/>
                <a:cs typeface="Calibri"/>
                <a:sym typeface="Calibri"/>
              </a:defRPr>
            </a:lvl2pPr>
            <a:lvl3pPr lvl="2" marR="0" rtl="0" algn="l">
              <a:spcBef>
                <a:spcPts val="0"/>
              </a:spcBef>
              <a:spcAft>
                <a:spcPts val="0"/>
              </a:spcAft>
              <a:buSzPts val="300"/>
              <a:buNone/>
              <a:defRPr b="0" i="0" sz="1600" u="none" cap="none" strike="noStrike">
                <a:solidFill>
                  <a:schemeClr val="dk1"/>
                </a:solidFill>
                <a:latin typeface="Calibri"/>
                <a:ea typeface="Calibri"/>
                <a:cs typeface="Calibri"/>
                <a:sym typeface="Calibri"/>
              </a:defRPr>
            </a:lvl3pPr>
            <a:lvl4pPr lvl="3" marR="0" rtl="0" algn="l">
              <a:spcBef>
                <a:spcPts val="0"/>
              </a:spcBef>
              <a:spcAft>
                <a:spcPts val="0"/>
              </a:spcAft>
              <a:buSzPts val="300"/>
              <a:buNone/>
              <a:defRPr b="0" i="0" sz="1600" u="none" cap="none" strike="noStrike">
                <a:solidFill>
                  <a:schemeClr val="dk1"/>
                </a:solidFill>
                <a:latin typeface="Calibri"/>
                <a:ea typeface="Calibri"/>
                <a:cs typeface="Calibri"/>
                <a:sym typeface="Calibri"/>
              </a:defRPr>
            </a:lvl4pPr>
            <a:lvl5pPr lvl="4" marR="0" rtl="0" algn="l">
              <a:spcBef>
                <a:spcPts val="0"/>
              </a:spcBef>
              <a:spcAft>
                <a:spcPts val="0"/>
              </a:spcAft>
              <a:buSzPts val="300"/>
              <a:buNone/>
              <a:defRPr b="0" i="0" sz="1600" u="none" cap="none" strike="noStrike">
                <a:solidFill>
                  <a:schemeClr val="dk1"/>
                </a:solidFill>
                <a:latin typeface="Calibri"/>
                <a:ea typeface="Calibri"/>
                <a:cs typeface="Calibri"/>
                <a:sym typeface="Calibri"/>
              </a:defRPr>
            </a:lvl5pPr>
            <a:lvl6pPr lvl="5" marR="0" rtl="0" algn="l">
              <a:spcBef>
                <a:spcPts val="0"/>
              </a:spcBef>
              <a:spcAft>
                <a:spcPts val="0"/>
              </a:spcAft>
              <a:buSzPts val="300"/>
              <a:buNone/>
              <a:defRPr b="0" i="0" sz="1600" u="none" cap="none" strike="noStrike">
                <a:solidFill>
                  <a:schemeClr val="dk1"/>
                </a:solidFill>
                <a:latin typeface="Calibri"/>
                <a:ea typeface="Calibri"/>
                <a:cs typeface="Calibri"/>
                <a:sym typeface="Calibri"/>
              </a:defRPr>
            </a:lvl6pPr>
            <a:lvl7pPr lvl="6" marR="0" rtl="0" algn="l">
              <a:spcBef>
                <a:spcPts val="0"/>
              </a:spcBef>
              <a:spcAft>
                <a:spcPts val="0"/>
              </a:spcAft>
              <a:buSzPts val="300"/>
              <a:buNone/>
              <a:defRPr b="0" i="0" sz="1600" u="none" cap="none" strike="noStrike">
                <a:solidFill>
                  <a:schemeClr val="dk1"/>
                </a:solidFill>
                <a:latin typeface="Calibri"/>
                <a:ea typeface="Calibri"/>
                <a:cs typeface="Calibri"/>
                <a:sym typeface="Calibri"/>
              </a:defRPr>
            </a:lvl7pPr>
            <a:lvl8pPr lvl="7" marR="0" rtl="0" algn="l">
              <a:spcBef>
                <a:spcPts val="0"/>
              </a:spcBef>
              <a:spcAft>
                <a:spcPts val="0"/>
              </a:spcAft>
              <a:buSzPts val="300"/>
              <a:buNone/>
              <a:defRPr b="0" i="0" sz="1600" u="none" cap="none" strike="noStrike">
                <a:solidFill>
                  <a:schemeClr val="dk1"/>
                </a:solidFill>
                <a:latin typeface="Calibri"/>
                <a:ea typeface="Calibri"/>
                <a:cs typeface="Calibri"/>
                <a:sym typeface="Calibri"/>
              </a:defRPr>
            </a:lvl8pPr>
            <a:lvl9pPr lvl="8" marR="0" rtl="0" algn="l">
              <a:spcBef>
                <a:spcPts val="0"/>
              </a:spcBef>
              <a:spcAft>
                <a:spcPts val="0"/>
              </a:spcAft>
              <a:buSzPts val="300"/>
              <a:buNone/>
              <a:defRPr b="0" i="0" sz="1600" u="none" cap="none" strike="noStrike">
                <a:solidFill>
                  <a:schemeClr val="dk1"/>
                </a:solidFill>
                <a:latin typeface="Calibri"/>
                <a:ea typeface="Calibri"/>
                <a:cs typeface="Calibri"/>
                <a:sym typeface="Calibri"/>
              </a:defRPr>
            </a:lvl9pPr>
          </a:lstStyle>
          <a:p/>
        </p:txBody>
      </p:sp>
      <p:sp>
        <p:nvSpPr>
          <p:cNvPr id="68" name="Google Shape;68;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Twizy Polymètre</a:t>
            </a:r>
            <a:endParaRPr/>
          </a:p>
        </p:txBody>
      </p:sp>
      <p:sp>
        <p:nvSpPr>
          <p:cNvPr id="77" name="Google Shape;77;p1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Rapport général</a:t>
            </a:r>
            <a:endParaRPr sz="2400"/>
          </a:p>
        </p:txBody>
      </p:sp>
      <p:sp>
        <p:nvSpPr>
          <p:cNvPr id="78" name="Google Shape;78;p15"/>
          <p:cNvSpPr txBox="1"/>
          <p:nvPr/>
        </p:nvSpPr>
        <p:spPr>
          <a:xfrm>
            <a:off x="390525" y="4148825"/>
            <a:ext cx="26961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Twizy Contest 2019</a:t>
            </a:r>
            <a:endParaRPr sz="1800">
              <a:solidFill>
                <a:srgbClr val="FFFFFF"/>
              </a:solidFill>
              <a:latin typeface="Roboto"/>
              <a:ea typeface="Roboto"/>
              <a:cs typeface="Roboto"/>
              <a:sym typeface="Roboto"/>
            </a:endParaRPr>
          </a:p>
          <a:p>
            <a:pPr indent="0" lvl="0" marL="0" rtl="0" algn="l">
              <a:spcBef>
                <a:spcPts val="0"/>
              </a:spcBef>
              <a:spcAft>
                <a:spcPts val="0"/>
              </a:spcAft>
              <a:buNone/>
            </a:pPr>
            <a:r>
              <a:rPr lang="en" sz="1800">
                <a:solidFill>
                  <a:srgbClr val="FFFFFF"/>
                </a:solidFill>
                <a:latin typeface="Roboto"/>
                <a:ea typeface="Roboto"/>
                <a:cs typeface="Roboto"/>
                <a:sym typeface="Roboto"/>
              </a:rPr>
              <a:t>Polytech Sorbonne</a:t>
            </a:r>
            <a:endParaRPr sz="1800">
              <a:solidFill>
                <a:srgbClr val="FFFFFF"/>
              </a:solidFill>
              <a:latin typeface="Roboto"/>
              <a:ea typeface="Roboto"/>
              <a:cs typeface="Roboto"/>
              <a:sym typeface="Roboto"/>
            </a:endParaRPr>
          </a:p>
        </p:txBody>
      </p:sp>
      <p:sp>
        <p:nvSpPr>
          <p:cNvPr id="79" name="Google Shape;79;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Capteurs prévus</a:t>
            </a:r>
            <a:endParaRPr/>
          </a:p>
        </p:txBody>
      </p:sp>
      <p:sp>
        <p:nvSpPr>
          <p:cNvPr id="156" name="Google Shape;156;p2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Capteur qualité de l’air : </a:t>
            </a:r>
            <a:endParaRPr b="1" u="sng"/>
          </a:p>
          <a:p>
            <a:pPr indent="-317500" lvl="0" marL="457200" rtl="0" algn="l">
              <a:spcBef>
                <a:spcPts val="1600"/>
              </a:spcBef>
              <a:spcAft>
                <a:spcPts val="0"/>
              </a:spcAft>
              <a:buSzPts val="1400"/>
              <a:buChar char="-"/>
            </a:pPr>
            <a:r>
              <a:rPr b="1" lang="en"/>
              <a:t>Capteur MQ135 </a:t>
            </a:r>
            <a:r>
              <a:rPr lang="en"/>
              <a:t>: simple à utiliser, basse consommation.</a:t>
            </a:r>
            <a:endParaRPr/>
          </a:p>
          <a:p>
            <a:pPr indent="0" lvl="0" marL="0" rtl="0" algn="l">
              <a:spcBef>
                <a:spcPts val="1600"/>
              </a:spcBef>
              <a:spcAft>
                <a:spcPts val="1600"/>
              </a:spcAft>
              <a:buNone/>
            </a:pPr>
            <a:r>
              <a:t/>
            </a:r>
            <a:endParaRPr/>
          </a:p>
        </p:txBody>
      </p:sp>
      <p:sp>
        <p:nvSpPr>
          <p:cNvPr id="157" name="Google Shape;157;p2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Capteurs fortes et faibles vibrations :</a:t>
            </a:r>
            <a:endParaRPr b="1" u="sng"/>
          </a:p>
          <a:p>
            <a:pPr indent="-317500" lvl="0" marL="457200" rtl="0" algn="l">
              <a:spcBef>
                <a:spcPts val="1600"/>
              </a:spcBef>
              <a:spcAft>
                <a:spcPts val="0"/>
              </a:spcAft>
              <a:buSzPts val="1400"/>
              <a:buChar char="-"/>
            </a:pPr>
            <a:r>
              <a:rPr lang="en"/>
              <a:t>Fortes : Accéléromètre de la MangOH Red.</a:t>
            </a:r>
            <a:endParaRPr/>
          </a:p>
          <a:p>
            <a:pPr indent="-317500" lvl="0" marL="457200" rtl="0" algn="l">
              <a:spcBef>
                <a:spcPts val="0"/>
              </a:spcBef>
              <a:spcAft>
                <a:spcPts val="0"/>
              </a:spcAft>
              <a:buSzPts val="1400"/>
              <a:buChar char="-"/>
            </a:pPr>
            <a:r>
              <a:rPr lang="en"/>
              <a:t>Faibles :</a:t>
            </a:r>
            <a:r>
              <a:rPr b="1" lang="en"/>
              <a:t> SW18030P </a:t>
            </a:r>
            <a:r>
              <a:rPr lang="en"/>
              <a:t>(simple, basse consommation, économique)</a:t>
            </a:r>
            <a:endParaRPr/>
          </a:p>
        </p:txBody>
      </p:sp>
      <p:pic>
        <p:nvPicPr>
          <p:cNvPr id="158" name="Google Shape;158;p24"/>
          <p:cNvPicPr preferRelativeResize="0"/>
          <p:nvPr/>
        </p:nvPicPr>
        <p:blipFill rotWithShape="1">
          <a:blip r:embed="rId3">
            <a:alphaModFix/>
          </a:blip>
          <a:srcRect b="17283" l="0" r="0" t="19799"/>
          <a:stretch/>
        </p:blipFill>
        <p:spPr>
          <a:xfrm>
            <a:off x="1265363" y="3111100"/>
            <a:ext cx="2412975" cy="1518175"/>
          </a:xfrm>
          <a:prstGeom prst="rect">
            <a:avLst/>
          </a:prstGeom>
          <a:noFill/>
          <a:ln>
            <a:noFill/>
          </a:ln>
        </p:spPr>
      </p:pic>
      <p:pic>
        <p:nvPicPr>
          <p:cNvPr id="159" name="Google Shape;159;p24"/>
          <p:cNvPicPr preferRelativeResize="0"/>
          <p:nvPr/>
        </p:nvPicPr>
        <p:blipFill rotWithShape="1">
          <a:blip r:embed="rId4">
            <a:alphaModFix/>
          </a:blip>
          <a:srcRect b="33696" l="29802" r="31077" t="36563"/>
          <a:stretch/>
        </p:blipFill>
        <p:spPr>
          <a:xfrm>
            <a:off x="6098900" y="3486338"/>
            <a:ext cx="1073200" cy="767700"/>
          </a:xfrm>
          <a:prstGeom prst="rect">
            <a:avLst/>
          </a:prstGeom>
          <a:noFill/>
          <a:ln>
            <a:noFill/>
          </a:ln>
        </p:spPr>
      </p:pic>
      <p:sp>
        <p:nvSpPr>
          <p:cNvPr id="160" name="Google Shape;160;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Capteurs prévus</a:t>
            </a:r>
            <a:endParaRPr/>
          </a:p>
        </p:txBody>
      </p:sp>
      <p:sp>
        <p:nvSpPr>
          <p:cNvPr id="166" name="Google Shape;166;p2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Capteur de distances :</a:t>
            </a:r>
            <a:endParaRPr/>
          </a:p>
          <a:p>
            <a:pPr indent="-317500" lvl="0" marL="457200" rtl="0" algn="l">
              <a:spcBef>
                <a:spcPts val="1600"/>
              </a:spcBef>
              <a:spcAft>
                <a:spcPts val="0"/>
              </a:spcAft>
              <a:buSzPts val="1400"/>
              <a:buChar char="-"/>
            </a:pPr>
            <a:r>
              <a:rPr lang="en"/>
              <a:t>RPLIDAR A1M8 : Mesure des distances à 360 degrés, de 0,3 à 6m (plus cher que les autres, consomme plus d’énergie et plus difficilement plaçable).</a:t>
            </a:r>
            <a:endParaRPr/>
          </a:p>
        </p:txBody>
      </p:sp>
      <p:pic>
        <p:nvPicPr>
          <p:cNvPr id="167" name="Google Shape;167;p25"/>
          <p:cNvPicPr preferRelativeResize="0"/>
          <p:nvPr/>
        </p:nvPicPr>
        <p:blipFill>
          <a:blip r:embed="rId3">
            <a:alphaModFix/>
          </a:blip>
          <a:stretch>
            <a:fillRect/>
          </a:stretch>
        </p:blipFill>
        <p:spPr>
          <a:xfrm>
            <a:off x="4936825" y="1845425"/>
            <a:ext cx="3514725" cy="2857500"/>
          </a:xfrm>
          <a:prstGeom prst="rect">
            <a:avLst/>
          </a:prstGeom>
          <a:noFill/>
          <a:ln>
            <a:noFill/>
          </a:ln>
        </p:spPr>
      </p:pic>
      <p:sp>
        <p:nvSpPr>
          <p:cNvPr id="168" name="Google Shape;168;p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Module de télécommunication</a:t>
            </a:r>
            <a:endParaRPr/>
          </a:p>
        </p:txBody>
      </p:sp>
      <p:sp>
        <p:nvSpPr>
          <p:cNvPr id="174" name="Google Shape;174;p2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processeurs de MangOH sont double fonction : </a:t>
            </a:r>
            <a:endParaRPr/>
          </a:p>
          <a:p>
            <a:pPr indent="-304800" lvl="0" marL="457200" rtl="0" algn="l">
              <a:spcBef>
                <a:spcPts val="1600"/>
              </a:spcBef>
              <a:spcAft>
                <a:spcPts val="0"/>
              </a:spcAft>
              <a:buSzPts val="1200"/>
              <a:buChar char="-"/>
            </a:pPr>
            <a:r>
              <a:rPr lang="en"/>
              <a:t>Ils gèrent le fonctionnement de la MangOH Red.</a:t>
            </a:r>
            <a:endParaRPr/>
          </a:p>
          <a:p>
            <a:pPr indent="-304800" lvl="0" marL="457200" rtl="0" algn="l">
              <a:spcBef>
                <a:spcPts val="0"/>
              </a:spcBef>
              <a:spcAft>
                <a:spcPts val="0"/>
              </a:spcAft>
              <a:buSzPts val="1200"/>
              <a:buChar char="-"/>
            </a:pPr>
            <a:r>
              <a:rPr lang="en"/>
              <a:t>Ils permettent de faire de la télécommunication.</a:t>
            </a:r>
            <a:endParaRPr/>
          </a:p>
          <a:p>
            <a:pPr indent="0" lvl="0" marL="0" rtl="0" algn="l">
              <a:spcBef>
                <a:spcPts val="1600"/>
              </a:spcBef>
              <a:spcAft>
                <a:spcPts val="0"/>
              </a:spcAft>
              <a:buNone/>
            </a:pPr>
            <a:r>
              <a:rPr lang="en"/>
              <a:t>Ici, le modèle est un </a:t>
            </a:r>
            <a:r>
              <a:rPr b="1" lang="en" u="sng"/>
              <a:t>WP7607</a:t>
            </a:r>
            <a:r>
              <a:rPr lang="en"/>
              <a:t>, permettant la communication 4G sur tout le territoire Européen.</a:t>
            </a:r>
            <a:endParaRPr/>
          </a:p>
          <a:p>
            <a:pPr indent="0" lvl="0" marL="0" rtl="0" algn="l">
              <a:spcBef>
                <a:spcPts val="1600"/>
              </a:spcBef>
              <a:spcAft>
                <a:spcPts val="1600"/>
              </a:spcAft>
              <a:buNone/>
            </a:pPr>
            <a:r>
              <a:rPr lang="en"/>
              <a:t>Une carte SIM 100Mo est fournie avec le processeur, mais n’importe quelle carte SIM fonctionne.</a:t>
            </a:r>
            <a:endParaRPr/>
          </a:p>
        </p:txBody>
      </p:sp>
      <p:pic>
        <p:nvPicPr>
          <p:cNvPr id="175" name="Google Shape;175;p26"/>
          <p:cNvPicPr preferRelativeResize="0"/>
          <p:nvPr/>
        </p:nvPicPr>
        <p:blipFill rotWithShape="1">
          <a:blip r:embed="rId3">
            <a:alphaModFix/>
          </a:blip>
          <a:srcRect b="0" l="58511" r="0" t="0"/>
          <a:stretch/>
        </p:blipFill>
        <p:spPr>
          <a:xfrm>
            <a:off x="3863201" y="668475"/>
            <a:ext cx="4737799" cy="3806550"/>
          </a:xfrm>
          <a:prstGeom prst="rect">
            <a:avLst/>
          </a:prstGeom>
          <a:noFill/>
          <a:ln>
            <a:noFill/>
          </a:ln>
        </p:spPr>
      </p:pic>
      <p:sp>
        <p:nvSpPr>
          <p:cNvPr id="176" name="Google Shape;176;p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Consommation électrique</a:t>
            </a:r>
            <a:endParaRPr/>
          </a:p>
        </p:txBody>
      </p:sp>
      <p:sp>
        <p:nvSpPr>
          <p:cNvPr id="182" name="Google Shape;182;p2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Chaque composant serait relié à la batterie de la Twizy. Ils ont pour consommation :</a:t>
            </a:r>
            <a:endParaRPr/>
          </a:p>
          <a:p>
            <a:pPr indent="-304800" lvl="0" marL="457200" rtl="0" algn="l">
              <a:spcBef>
                <a:spcPts val="1600"/>
              </a:spcBef>
              <a:spcAft>
                <a:spcPts val="0"/>
              </a:spcAft>
              <a:buSzPts val="1200"/>
              <a:buChar char="-"/>
            </a:pPr>
            <a:r>
              <a:rPr lang="en"/>
              <a:t>MangOH Red : Entre 66 et 400 mA.</a:t>
            </a:r>
            <a:endParaRPr/>
          </a:p>
          <a:p>
            <a:pPr indent="-304800" lvl="0" marL="457200" rtl="0" algn="l">
              <a:spcBef>
                <a:spcPts val="0"/>
              </a:spcBef>
              <a:spcAft>
                <a:spcPts val="0"/>
              </a:spcAft>
              <a:buSzPts val="1200"/>
              <a:buChar char="-"/>
            </a:pPr>
            <a:r>
              <a:rPr lang="en"/>
              <a:t>Caméra : 150 mA.</a:t>
            </a:r>
            <a:endParaRPr/>
          </a:p>
          <a:p>
            <a:pPr indent="-304800" lvl="0" marL="457200" rtl="0" algn="l">
              <a:spcBef>
                <a:spcPts val="0"/>
              </a:spcBef>
              <a:spcAft>
                <a:spcPts val="0"/>
              </a:spcAft>
              <a:buSzPts val="1200"/>
              <a:buChar char="-"/>
            </a:pPr>
            <a:r>
              <a:rPr lang="en"/>
              <a:t>Micro : 150 mA.</a:t>
            </a:r>
            <a:endParaRPr/>
          </a:p>
          <a:p>
            <a:pPr indent="-304800" lvl="0" marL="457200" rtl="0" algn="l">
              <a:spcBef>
                <a:spcPts val="0"/>
              </a:spcBef>
              <a:spcAft>
                <a:spcPts val="0"/>
              </a:spcAft>
              <a:buSzPts val="1200"/>
              <a:buChar char="-"/>
            </a:pPr>
            <a:r>
              <a:rPr lang="en"/>
              <a:t>Lidar : 300 mA</a:t>
            </a:r>
            <a:endParaRPr/>
          </a:p>
          <a:p>
            <a:pPr indent="-304800" lvl="0" marL="457200" rtl="0" algn="l">
              <a:spcBef>
                <a:spcPts val="0"/>
              </a:spcBef>
              <a:spcAft>
                <a:spcPts val="0"/>
              </a:spcAft>
              <a:buSzPts val="1200"/>
              <a:buChar char="-"/>
            </a:pPr>
            <a:r>
              <a:rPr lang="en"/>
              <a:t>Autres : négligeables.</a:t>
            </a:r>
            <a:endParaRPr/>
          </a:p>
          <a:p>
            <a:pPr indent="0" lvl="0" marL="0" rtl="0" algn="l">
              <a:spcBef>
                <a:spcPts val="1600"/>
              </a:spcBef>
              <a:spcAft>
                <a:spcPts val="1600"/>
              </a:spcAft>
              <a:buNone/>
            </a:pPr>
            <a:r>
              <a:rPr lang="en"/>
              <a:t>Total : ~1 A, soit 5W, soit 0,125% de la puissance d’une Twizy : impact négligeable.</a:t>
            </a:r>
            <a:endParaRPr/>
          </a:p>
        </p:txBody>
      </p:sp>
      <p:graphicFrame>
        <p:nvGraphicFramePr>
          <p:cNvPr id="183" name="Google Shape;183;p27"/>
          <p:cNvGraphicFramePr/>
          <p:nvPr/>
        </p:nvGraphicFramePr>
        <p:xfrm>
          <a:off x="3681250" y="586400"/>
          <a:ext cx="3000000" cy="3000000"/>
        </p:xfrm>
        <a:graphic>
          <a:graphicData uri="http://schemas.openxmlformats.org/drawingml/2006/table">
            <a:tbl>
              <a:tblPr>
                <a:noFill/>
                <a:tableStyleId>{E1225FBD-255A-4183-9D16-5E7E6A4325F8}</a:tableStyleId>
              </a:tblPr>
              <a:tblGrid>
                <a:gridCol w="2569225"/>
                <a:gridCol w="2569225"/>
              </a:tblGrid>
              <a:tr h="517200">
                <a:tc>
                  <a:txBody>
                    <a:bodyPr/>
                    <a:lstStyle/>
                    <a:p>
                      <a:pPr indent="0" lvl="0" marL="0" rtl="0" algn="ctr">
                        <a:spcBef>
                          <a:spcPts val="0"/>
                        </a:spcBef>
                        <a:spcAft>
                          <a:spcPts val="0"/>
                        </a:spcAft>
                        <a:buNone/>
                      </a:pPr>
                      <a:r>
                        <a:rPr lang="en"/>
                        <a:t>Source de consommation électrique</a:t>
                      </a:r>
                      <a:endParaRPr/>
                    </a:p>
                  </a:txBody>
                  <a:tcPr marT="91425" marB="91425" marR="91425" marL="91425" anchor="ctr"/>
                </a:tc>
                <a:tc>
                  <a:txBody>
                    <a:bodyPr/>
                    <a:lstStyle/>
                    <a:p>
                      <a:pPr indent="0" lvl="0" marL="0" rtl="0" algn="ctr">
                        <a:spcBef>
                          <a:spcPts val="0"/>
                        </a:spcBef>
                        <a:spcAft>
                          <a:spcPts val="0"/>
                        </a:spcAft>
                        <a:buNone/>
                      </a:pPr>
                      <a:r>
                        <a:rPr lang="en"/>
                        <a:t>Energie consommée</a:t>
                      </a:r>
                      <a:endParaRPr/>
                    </a:p>
                  </a:txBody>
                  <a:tcPr marT="91425" marB="91425" marR="91425" marL="91425" anchor="ctr"/>
                </a:tc>
              </a:tr>
              <a:tr h="1166275">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
                        <a:t>Max : 4 kW</a:t>
                      </a:r>
                      <a:endParaRPr/>
                    </a:p>
                    <a:p>
                      <a:pPr indent="0" lvl="0" marL="0" rtl="0" algn="ctr">
                        <a:spcBef>
                          <a:spcPts val="0"/>
                        </a:spcBef>
                        <a:spcAft>
                          <a:spcPts val="0"/>
                        </a:spcAft>
                        <a:buNone/>
                      </a:pPr>
                      <a:r>
                        <a:rPr lang="en"/>
                        <a:t>(Autonomie : 1h31m</a:t>
                      </a:r>
                      <a:r>
                        <a:rPr b="1" lang="en"/>
                        <a:t>30s</a:t>
                      </a:r>
                      <a:r>
                        <a:rPr lang="en"/>
                        <a:t>)</a:t>
                      </a:r>
                      <a:endParaRPr/>
                    </a:p>
                  </a:txBody>
                  <a:tcPr marT="91425" marB="91425" marR="91425" marL="91425" anchor="ctr"/>
                </a:tc>
              </a:tr>
              <a:tr h="609950">
                <a:tc>
                  <a:txBody>
                    <a:bodyPr/>
                    <a:lstStyle/>
                    <a:p>
                      <a:pPr indent="0" lvl="0" marL="0" rtl="0" algn="ctr">
                        <a:spcBef>
                          <a:spcPts val="0"/>
                        </a:spcBef>
                        <a:spcAft>
                          <a:spcPts val="0"/>
                        </a:spcAft>
                        <a:buNone/>
                      </a:pPr>
                      <a:r>
                        <a:rPr lang="en"/>
                        <a:t>Notre système seul</a:t>
                      </a:r>
                      <a:endParaRPr/>
                    </a:p>
                  </a:txBody>
                  <a:tcPr marT="91425" marB="91425" marR="91425" marL="91425" anchor="ctr"/>
                </a:tc>
                <a:tc>
                  <a:txBody>
                    <a:bodyPr/>
                    <a:lstStyle/>
                    <a:p>
                      <a:pPr indent="0" lvl="0" marL="0" rtl="0" algn="ctr">
                        <a:spcBef>
                          <a:spcPts val="0"/>
                        </a:spcBef>
                        <a:spcAft>
                          <a:spcPts val="0"/>
                        </a:spcAft>
                        <a:buNone/>
                      </a:pPr>
                      <a:r>
                        <a:rPr lang="en"/>
                        <a:t>Max : 0,005 kW.</a:t>
                      </a:r>
                      <a:endParaRPr/>
                    </a:p>
                    <a:p>
                      <a:pPr indent="0" lvl="0" marL="0" rtl="0" algn="ctr">
                        <a:spcBef>
                          <a:spcPts val="0"/>
                        </a:spcBef>
                        <a:spcAft>
                          <a:spcPts val="0"/>
                        </a:spcAft>
                        <a:buNone/>
                      </a:pPr>
                      <a:r>
                        <a:rPr lang="en"/>
                        <a:t>(Autonomie : 1220h)</a:t>
                      </a:r>
                      <a:endParaRPr/>
                    </a:p>
                  </a:txBody>
                  <a:tcPr marT="91425" marB="91425" marR="91425" marL="91425" anchor="ctr"/>
                </a:tc>
              </a:tr>
              <a:tr h="687950">
                <a:tc>
                  <a:txBody>
                    <a:bodyPr/>
                    <a:lstStyle/>
                    <a:p>
                      <a:pPr indent="0" lvl="0" marL="0" rtl="0" algn="ctr">
                        <a:spcBef>
                          <a:spcPts val="0"/>
                        </a:spcBef>
                        <a:spcAft>
                          <a:spcPts val="0"/>
                        </a:spcAft>
                        <a:buNone/>
                      </a:pPr>
                      <a:r>
                        <a:rPr lang="en"/>
                        <a:t>Le total</a:t>
                      </a:r>
                      <a:endParaRPr/>
                    </a:p>
                  </a:txBody>
                  <a:tcPr marT="91425" marB="91425" marR="91425" marL="91425" anchor="ctr"/>
                </a:tc>
                <a:tc>
                  <a:txBody>
                    <a:bodyPr/>
                    <a:lstStyle/>
                    <a:p>
                      <a:pPr indent="0" lvl="0" marL="0" rtl="0" algn="ctr">
                        <a:spcBef>
                          <a:spcPts val="0"/>
                        </a:spcBef>
                        <a:spcAft>
                          <a:spcPts val="0"/>
                        </a:spcAft>
                        <a:buNone/>
                      </a:pPr>
                      <a:r>
                        <a:rPr lang="en"/>
                        <a:t>Max : 4,005 kW</a:t>
                      </a:r>
                      <a:endParaRPr/>
                    </a:p>
                    <a:p>
                      <a:pPr indent="0" lvl="0" marL="0" rtl="0" algn="ctr">
                        <a:spcBef>
                          <a:spcPts val="0"/>
                        </a:spcBef>
                        <a:spcAft>
                          <a:spcPts val="0"/>
                        </a:spcAft>
                        <a:buNone/>
                      </a:pPr>
                      <a:r>
                        <a:rPr lang="en"/>
                        <a:t>(Autonomie : 1h31m</a:t>
                      </a:r>
                      <a:r>
                        <a:rPr b="1" lang="en"/>
                        <a:t>22s</a:t>
                      </a:r>
                      <a:r>
                        <a:rPr lang="en"/>
                        <a:t>)</a:t>
                      </a:r>
                      <a:endParaRPr/>
                    </a:p>
                  </a:txBody>
                  <a:tcPr marT="91425" marB="91425" marR="91425" marL="91425" anchor="ctr"/>
                </a:tc>
              </a:tr>
            </a:tbl>
          </a:graphicData>
        </a:graphic>
      </p:graphicFrame>
      <p:pic>
        <p:nvPicPr>
          <p:cNvPr id="184" name="Google Shape;184;p27"/>
          <p:cNvPicPr preferRelativeResize="0"/>
          <p:nvPr/>
        </p:nvPicPr>
        <p:blipFill>
          <a:blip r:embed="rId3">
            <a:alphaModFix/>
          </a:blip>
          <a:stretch>
            <a:fillRect/>
          </a:stretch>
        </p:blipFill>
        <p:spPr>
          <a:xfrm>
            <a:off x="4071149" y="1188350"/>
            <a:ext cx="1748550" cy="1166275"/>
          </a:xfrm>
          <a:prstGeom prst="rect">
            <a:avLst/>
          </a:prstGeom>
          <a:noFill/>
          <a:ln>
            <a:noFill/>
          </a:ln>
        </p:spPr>
      </p:pic>
      <p:sp>
        <p:nvSpPr>
          <p:cNvPr id="185" name="Google Shape;185;p27"/>
          <p:cNvSpPr txBox="1"/>
          <p:nvPr/>
        </p:nvSpPr>
        <p:spPr>
          <a:xfrm>
            <a:off x="3690750" y="3822225"/>
            <a:ext cx="5138400" cy="10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Conclusion : Puissance tirée du véhicule négligeable.</a:t>
            </a:r>
            <a:endParaRPr>
              <a:latin typeface="Roboto"/>
              <a:ea typeface="Roboto"/>
              <a:cs typeface="Roboto"/>
              <a:sym typeface="Roboto"/>
            </a:endParaRPr>
          </a:p>
          <a:p>
            <a:pPr indent="0" lvl="0" marL="0" rtl="0" algn="ctr">
              <a:spcBef>
                <a:spcPts val="0"/>
              </a:spcBef>
              <a:spcAft>
                <a:spcPts val="0"/>
              </a:spcAft>
              <a:buNone/>
            </a:pPr>
            <a:r>
              <a:t/>
            </a:r>
            <a:endParaRPr i="1">
              <a:solidFill>
                <a:schemeClr val="lt2"/>
              </a:solidFill>
              <a:latin typeface="Roboto"/>
              <a:ea typeface="Roboto"/>
              <a:cs typeface="Roboto"/>
              <a:sym typeface="Roboto"/>
            </a:endParaRPr>
          </a:p>
          <a:p>
            <a:pPr indent="0" lvl="0" marL="0" rtl="0" algn="ctr">
              <a:spcBef>
                <a:spcPts val="0"/>
              </a:spcBef>
              <a:spcAft>
                <a:spcPts val="0"/>
              </a:spcAft>
              <a:buNone/>
            </a:pPr>
            <a:r>
              <a:rPr i="1" lang="en">
                <a:solidFill>
                  <a:schemeClr val="lt2"/>
                </a:solidFill>
                <a:latin typeface="Roboto"/>
                <a:ea typeface="Roboto"/>
                <a:cs typeface="Roboto"/>
                <a:sym typeface="Roboto"/>
              </a:rPr>
              <a:t>Les calculs ont été basés sur une Twizy 45 </a:t>
            </a:r>
            <a:endParaRPr i="1">
              <a:solidFill>
                <a:schemeClr val="lt2"/>
              </a:solidFill>
              <a:latin typeface="Roboto"/>
              <a:ea typeface="Roboto"/>
              <a:cs typeface="Roboto"/>
              <a:sym typeface="Roboto"/>
            </a:endParaRPr>
          </a:p>
          <a:p>
            <a:pPr indent="0" lvl="0" marL="0" rtl="0" algn="ctr">
              <a:spcBef>
                <a:spcPts val="0"/>
              </a:spcBef>
              <a:spcAft>
                <a:spcPts val="0"/>
              </a:spcAft>
              <a:buNone/>
            </a:pPr>
            <a:r>
              <a:rPr i="1" lang="en">
                <a:solidFill>
                  <a:schemeClr val="lt2"/>
                </a:solidFill>
                <a:latin typeface="Roboto"/>
                <a:ea typeface="Roboto"/>
                <a:cs typeface="Roboto"/>
                <a:sym typeface="Roboto"/>
              </a:rPr>
              <a:t>ayant une batterie de 6,1 kWh.</a:t>
            </a:r>
            <a:endParaRPr i="1">
              <a:solidFill>
                <a:schemeClr val="lt2"/>
              </a:solidFill>
              <a:latin typeface="Roboto"/>
              <a:ea typeface="Roboto"/>
              <a:cs typeface="Roboto"/>
              <a:sym typeface="Roboto"/>
            </a:endParaRPr>
          </a:p>
        </p:txBody>
      </p:sp>
      <p:sp>
        <p:nvSpPr>
          <p:cNvPr id="186" name="Google Shape;186;p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Disposition des composants</a:t>
            </a:r>
            <a:endParaRPr/>
          </a:p>
        </p:txBody>
      </p:sp>
      <p:sp>
        <p:nvSpPr>
          <p:cNvPr id="192" name="Google Shape;192;p2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MangOH Red :</a:t>
            </a:r>
            <a:endParaRPr/>
          </a:p>
          <a:p>
            <a:pPr indent="-304800" lvl="0" marL="457200" rtl="0" algn="l">
              <a:spcBef>
                <a:spcPts val="1600"/>
              </a:spcBef>
              <a:spcAft>
                <a:spcPts val="0"/>
              </a:spcAft>
              <a:buSzPts val="1200"/>
              <a:buChar char="-"/>
            </a:pPr>
            <a:r>
              <a:rPr lang="en"/>
              <a:t>Se situe dans la boîte à gants : la boîte est modifiée afin d’accueillir le dispositif, et donc change d’objectif, et devient inaccessible au conducteur.</a:t>
            </a:r>
            <a:endParaRPr/>
          </a:p>
          <a:p>
            <a:pPr indent="-304800" lvl="0" marL="457200" rtl="0" algn="l">
              <a:spcBef>
                <a:spcPts val="0"/>
              </a:spcBef>
              <a:spcAft>
                <a:spcPts val="0"/>
              </a:spcAft>
              <a:buSzPts val="1200"/>
              <a:buChar char="-"/>
            </a:pPr>
            <a:r>
              <a:rPr lang="en"/>
              <a:t>Est connectée au bus CAN et à la batterie de la voiture pour alimenter le système entier.</a:t>
            </a:r>
            <a:endParaRPr/>
          </a:p>
          <a:p>
            <a:pPr indent="0" lvl="0" marL="0" rtl="0" algn="l">
              <a:spcBef>
                <a:spcPts val="1600"/>
              </a:spcBef>
              <a:spcAft>
                <a:spcPts val="1600"/>
              </a:spcAft>
              <a:buNone/>
            </a:pPr>
            <a:r>
              <a:t/>
            </a:r>
            <a:endParaRPr/>
          </a:p>
        </p:txBody>
      </p:sp>
      <p:pic>
        <p:nvPicPr>
          <p:cNvPr id="193" name="Google Shape;193;p28"/>
          <p:cNvPicPr preferRelativeResize="0"/>
          <p:nvPr/>
        </p:nvPicPr>
        <p:blipFill rotWithShape="1">
          <a:blip r:embed="rId3">
            <a:alphaModFix/>
          </a:blip>
          <a:srcRect b="0" l="6734" r="7147" t="0"/>
          <a:stretch/>
        </p:blipFill>
        <p:spPr>
          <a:xfrm>
            <a:off x="3730025" y="735775"/>
            <a:ext cx="4999526" cy="3262475"/>
          </a:xfrm>
          <a:prstGeom prst="rect">
            <a:avLst/>
          </a:prstGeom>
          <a:noFill/>
          <a:ln>
            <a:noFill/>
          </a:ln>
        </p:spPr>
      </p:pic>
      <p:sp>
        <p:nvSpPr>
          <p:cNvPr id="194" name="Google Shape;194;p28"/>
          <p:cNvSpPr txBox="1"/>
          <p:nvPr/>
        </p:nvSpPr>
        <p:spPr>
          <a:xfrm>
            <a:off x="3769275" y="4253525"/>
            <a:ext cx="4999500" cy="51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lt2"/>
                </a:solidFill>
                <a:latin typeface="Roboto"/>
                <a:ea typeface="Roboto"/>
                <a:cs typeface="Roboto"/>
                <a:sym typeface="Roboto"/>
              </a:rPr>
              <a:t>Emplacement de la MangOH Red,</a:t>
            </a:r>
            <a:endParaRPr i="1">
              <a:solidFill>
                <a:schemeClr val="lt2"/>
              </a:solidFill>
              <a:latin typeface="Roboto"/>
              <a:ea typeface="Roboto"/>
              <a:cs typeface="Roboto"/>
              <a:sym typeface="Roboto"/>
            </a:endParaRPr>
          </a:p>
          <a:p>
            <a:pPr indent="0" lvl="0" marL="0" rtl="0" algn="ctr">
              <a:spcBef>
                <a:spcPts val="0"/>
              </a:spcBef>
              <a:spcAft>
                <a:spcPts val="0"/>
              </a:spcAft>
              <a:buNone/>
            </a:pPr>
            <a:r>
              <a:rPr i="1" lang="en">
                <a:solidFill>
                  <a:schemeClr val="lt2"/>
                </a:solidFill>
                <a:latin typeface="Roboto"/>
                <a:ea typeface="Roboto"/>
                <a:cs typeface="Roboto"/>
                <a:sym typeface="Roboto"/>
              </a:rPr>
              <a:t>à l’intérieur de la boite à gants.</a:t>
            </a:r>
            <a:endParaRPr i="1">
              <a:solidFill>
                <a:schemeClr val="lt2"/>
              </a:solidFill>
              <a:latin typeface="Roboto"/>
              <a:ea typeface="Roboto"/>
              <a:cs typeface="Roboto"/>
              <a:sym typeface="Roboto"/>
            </a:endParaRPr>
          </a:p>
        </p:txBody>
      </p:sp>
      <p:sp>
        <p:nvSpPr>
          <p:cNvPr id="195" name="Google Shape;195;p2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Disposition des composants</a:t>
            </a:r>
            <a:endParaRPr/>
          </a:p>
        </p:txBody>
      </p:sp>
      <p:sp>
        <p:nvSpPr>
          <p:cNvPr id="201" name="Google Shape;201;p2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reste des composants seront :</a:t>
            </a:r>
            <a:endParaRPr/>
          </a:p>
          <a:p>
            <a:pPr indent="-304800" lvl="0" marL="457200" rtl="0" algn="l">
              <a:spcBef>
                <a:spcPts val="1600"/>
              </a:spcBef>
              <a:spcAft>
                <a:spcPts val="0"/>
              </a:spcAft>
              <a:buSzPts val="1200"/>
              <a:buChar char="-"/>
            </a:pPr>
            <a:r>
              <a:rPr lang="en"/>
              <a:t>Disposés sur le toit du véhicule.</a:t>
            </a:r>
            <a:endParaRPr/>
          </a:p>
          <a:p>
            <a:pPr indent="-304800" lvl="0" marL="457200" rtl="0" algn="l">
              <a:spcBef>
                <a:spcPts val="0"/>
              </a:spcBef>
              <a:spcAft>
                <a:spcPts val="0"/>
              </a:spcAft>
              <a:buSzPts val="1200"/>
              <a:buChar char="-"/>
            </a:pPr>
            <a:r>
              <a:rPr lang="en"/>
              <a:t>Soit étanchéifiés, soit protégés dans une coque étanche (pour les capteurs ne nécessitant pas une interaction directe avec l’air, tels que les caméras ou capteurs de vibration).</a:t>
            </a:r>
            <a:endParaRPr/>
          </a:p>
          <a:p>
            <a:pPr indent="-304800" lvl="0" marL="457200" rtl="0" algn="l">
              <a:spcBef>
                <a:spcPts val="0"/>
              </a:spcBef>
              <a:spcAft>
                <a:spcPts val="0"/>
              </a:spcAft>
              <a:buSzPts val="1200"/>
              <a:buChar char="-"/>
            </a:pPr>
            <a:r>
              <a:rPr lang="en"/>
              <a:t>Reliés à la MangOH Red par l’intérieur du véhicule.</a:t>
            </a:r>
            <a:endParaRPr/>
          </a:p>
        </p:txBody>
      </p:sp>
      <p:pic>
        <p:nvPicPr>
          <p:cNvPr id="202" name="Google Shape;202;p29"/>
          <p:cNvPicPr preferRelativeResize="0"/>
          <p:nvPr/>
        </p:nvPicPr>
        <p:blipFill rotWithShape="1">
          <a:blip r:embed="rId3">
            <a:alphaModFix/>
          </a:blip>
          <a:srcRect b="0" l="7503" r="4530" t="0"/>
          <a:stretch/>
        </p:blipFill>
        <p:spPr>
          <a:xfrm>
            <a:off x="3678150" y="457125"/>
            <a:ext cx="5106500" cy="3262875"/>
          </a:xfrm>
          <a:prstGeom prst="rect">
            <a:avLst/>
          </a:prstGeom>
          <a:noFill/>
          <a:ln>
            <a:noFill/>
          </a:ln>
        </p:spPr>
      </p:pic>
      <p:sp>
        <p:nvSpPr>
          <p:cNvPr id="203" name="Google Shape;203;p29"/>
          <p:cNvSpPr txBox="1"/>
          <p:nvPr/>
        </p:nvSpPr>
        <p:spPr>
          <a:xfrm>
            <a:off x="3589350" y="4111675"/>
            <a:ext cx="5106600" cy="5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lt2"/>
                </a:solidFill>
                <a:latin typeface="Roboto"/>
                <a:ea typeface="Roboto"/>
                <a:cs typeface="Roboto"/>
                <a:sym typeface="Roboto"/>
              </a:rPr>
              <a:t>Zone d’emplacement des capteurs sur le toit de la Twizy</a:t>
            </a:r>
            <a:endParaRPr i="1">
              <a:solidFill>
                <a:schemeClr val="lt2"/>
              </a:solidFill>
              <a:latin typeface="Roboto"/>
              <a:ea typeface="Roboto"/>
              <a:cs typeface="Roboto"/>
              <a:sym typeface="Roboto"/>
            </a:endParaRPr>
          </a:p>
        </p:txBody>
      </p:sp>
      <p:sp>
        <p:nvSpPr>
          <p:cNvPr id="204" name="Google Shape;204;p2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 Cloud</a:t>
            </a:r>
            <a:endParaRPr/>
          </a:p>
        </p:txBody>
      </p:sp>
      <p:sp>
        <p:nvSpPr>
          <p:cNvPr id="210" name="Google Shape;210;p3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17 : Spécification du Cloud.</a:t>
            </a:r>
            <a:endParaRPr/>
          </a:p>
          <a:p>
            <a:pPr indent="0" lvl="0" marL="0" rtl="0" algn="l">
              <a:spcBef>
                <a:spcPts val="1600"/>
              </a:spcBef>
              <a:spcAft>
                <a:spcPts val="0"/>
              </a:spcAft>
              <a:buNone/>
            </a:pPr>
            <a:r>
              <a:rPr lang="en"/>
              <a:t>Slide 18 : Réception et traitement des données sur le serveur.</a:t>
            </a:r>
            <a:endParaRPr/>
          </a:p>
          <a:p>
            <a:pPr indent="0" lvl="0" marL="0" rtl="0" algn="l">
              <a:spcBef>
                <a:spcPts val="1600"/>
              </a:spcBef>
              <a:spcAft>
                <a:spcPts val="0"/>
              </a:spcAft>
              <a:buNone/>
            </a:pPr>
            <a:r>
              <a:rPr lang="en"/>
              <a:t>Slide 19 : Affichage des données sur le Cloud.</a:t>
            </a:r>
            <a:endParaRPr/>
          </a:p>
          <a:p>
            <a:pPr indent="0" lvl="0" marL="0" rtl="0" algn="l">
              <a:spcBef>
                <a:spcPts val="1600"/>
              </a:spcBef>
              <a:spcAft>
                <a:spcPts val="1600"/>
              </a:spcAft>
              <a:buNone/>
            </a:pPr>
            <a:r>
              <a:rPr lang="en"/>
              <a:t>Slide 20 : Stockage et accessibilité des données enregistrées.</a:t>
            </a:r>
            <a:endParaRPr/>
          </a:p>
        </p:txBody>
      </p:sp>
      <p:pic>
        <p:nvPicPr>
          <p:cNvPr id="211" name="Google Shape;211;p30"/>
          <p:cNvPicPr preferRelativeResize="0"/>
          <p:nvPr/>
        </p:nvPicPr>
        <p:blipFill>
          <a:blip r:embed="rId3">
            <a:alphaModFix/>
          </a:blip>
          <a:stretch>
            <a:fillRect/>
          </a:stretch>
        </p:blipFill>
        <p:spPr>
          <a:xfrm>
            <a:off x="4372950" y="407037"/>
            <a:ext cx="3664050" cy="4177026"/>
          </a:xfrm>
          <a:prstGeom prst="rect">
            <a:avLst/>
          </a:prstGeom>
          <a:noFill/>
          <a:ln>
            <a:noFill/>
          </a:ln>
        </p:spPr>
      </p:pic>
      <p:sp>
        <p:nvSpPr>
          <p:cNvPr id="212" name="Google Shape;212;p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Spécificités du Cloud</a:t>
            </a:r>
            <a:endParaRPr/>
          </a:p>
        </p:txBody>
      </p:sp>
      <p:sp>
        <p:nvSpPr>
          <p:cNvPr id="218" name="Google Shape;218;p3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Cloud accomplit les tâches suivantes :</a:t>
            </a:r>
            <a:endParaRPr/>
          </a:p>
          <a:p>
            <a:pPr indent="-304800" lvl="0" marL="457200" rtl="0" algn="l">
              <a:spcBef>
                <a:spcPts val="1600"/>
              </a:spcBef>
              <a:spcAft>
                <a:spcPts val="0"/>
              </a:spcAft>
              <a:buSzPts val="1200"/>
              <a:buChar char="-"/>
            </a:pPr>
            <a:r>
              <a:rPr lang="en"/>
              <a:t>Récupération des données.</a:t>
            </a:r>
            <a:endParaRPr/>
          </a:p>
          <a:p>
            <a:pPr indent="-304800" lvl="0" marL="457200" rtl="0" algn="l">
              <a:spcBef>
                <a:spcPts val="0"/>
              </a:spcBef>
              <a:spcAft>
                <a:spcPts val="0"/>
              </a:spcAft>
              <a:buSzPts val="1200"/>
              <a:buChar char="-"/>
            </a:pPr>
            <a:r>
              <a:rPr lang="en"/>
              <a:t>Horodatage et traitement des données.</a:t>
            </a:r>
            <a:endParaRPr/>
          </a:p>
          <a:p>
            <a:pPr indent="-304800" lvl="0" marL="457200" rtl="0" algn="l">
              <a:spcBef>
                <a:spcPts val="0"/>
              </a:spcBef>
              <a:spcAft>
                <a:spcPts val="0"/>
              </a:spcAft>
              <a:buSzPts val="1200"/>
              <a:buChar char="-"/>
            </a:pPr>
            <a:r>
              <a:rPr lang="en"/>
              <a:t>Stockage des données.</a:t>
            </a:r>
            <a:endParaRPr/>
          </a:p>
          <a:p>
            <a:pPr indent="0" lvl="0" marL="0" rtl="0" algn="l">
              <a:spcBef>
                <a:spcPts val="1600"/>
              </a:spcBef>
              <a:spcAft>
                <a:spcPts val="1600"/>
              </a:spcAft>
              <a:buNone/>
            </a:pPr>
            <a:r>
              <a:rPr lang="en"/>
              <a:t>De plus, le Cloud possédera une partie de visualisation des données représentables sur une carte.</a:t>
            </a:r>
            <a:endParaRPr/>
          </a:p>
        </p:txBody>
      </p:sp>
      <p:sp>
        <p:nvSpPr>
          <p:cNvPr id="219" name="Google Shape;219;p3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20" name="Google Shape;220;p31"/>
          <p:cNvPicPr preferRelativeResize="0"/>
          <p:nvPr/>
        </p:nvPicPr>
        <p:blipFill>
          <a:blip r:embed="rId3">
            <a:alphaModFix/>
          </a:blip>
          <a:stretch>
            <a:fillRect/>
          </a:stretch>
        </p:blipFill>
        <p:spPr>
          <a:xfrm>
            <a:off x="3418685" y="510200"/>
            <a:ext cx="5620690" cy="3833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1404450" y="716525"/>
            <a:ext cx="6335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Réception et traitement des données sur le serveur</a:t>
            </a:r>
            <a:endParaRPr/>
          </a:p>
        </p:txBody>
      </p:sp>
      <p:sp>
        <p:nvSpPr>
          <p:cNvPr id="226" name="Google Shape;226;p3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données reçues par le serveur viennent de la voiture, et peuvent donc différer selon la nature de la mesure.</a:t>
            </a:r>
            <a:endParaRPr/>
          </a:p>
          <a:p>
            <a:pPr indent="0" lvl="0" marL="0" rtl="0" algn="l">
              <a:spcBef>
                <a:spcPts val="1600"/>
              </a:spcBef>
              <a:spcAft>
                <a:spcPts val="0"/>
              </a:spcAft>
              <a:buNone/>
            </a:pPr>
            <a:r>
              <a:rPr lang="en"/>
              <a:t>Il est donc prévu de transmettre les données via des fichiers de format TXT ou JSON (Note : Unsure, vérifier) et de faire du traitement de données ensuite sur le serveur sur ces fichiers.</a:t>
            </a:r>
            <a:endParaRPr/>
          </a:p>
          <a:p>
            <a:pPr indent="0" lvl="0" marL="0" rtl="0" algn="l">
              <a:spcBef>
                <a:spcPts val="1600"/>
              </a:spcBef>
              <a:spcAft>
                <a:spcPts val="1600"/>
              </a:spcAft>
              <a:buNone/>
            </a:pPr>
            <a:r>
              <a:rPr lang="en"/>
              <a:t>Les fichiers seront traités via des scripts, puis rangés dans des bases de données SQL.</a:t>
            </a:r>
            <a:endParaRPr/>
          </a:p>
        </p:txBody>
      </p:sp>
      <p:sp>
        <p:nvSpPr>
          <p:cNvPr id="227" name="Google Shape;227;p3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8" name="Google Shape;228;p3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32"/>
          <p:cNvPicPr preferRelativeResize="0"/>
          <p:nvPr/>
        </p:nvPicPr>
        <p:blipFill>
          <a:blip r:embed="rId3">
            <a:alphaModFix/>
          </a:blip>
          <a:stretch>
            <a:fillRect/>
          </a:stretch>
        </p:blipFill>
        <p:spPr>
          <a:xfrm>
            <a:off x="4916250" y="1836350"/>
            <a:ext cx="3555900" cy="3104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Affichage des données</a:t>
            </a:r>
            <a:endParaRPr/>
          </a:p>
        </p:txBody>
      </p:sp>
      <p:sp>
        <p:nvSpPr>
          <p:cNvPr id="235" name="Google Shape;235;p3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Pour les données visualisables sur une carte, nous pouvons les afficher sur une page dédiée. Elles seront facilement accessibles, parcourables et compréhensibles.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i="1" lang="en" sz="1000"/>
              <a:t>(Dans l’exemple donné à droite, la visualisation est faite sur Power BI, un système de visualisation de données de Microsoft, mais à terme, un serveur propre au projet sera utilisé.)</a:t>
            </a:r>
            <a:endParaRPr i="1" sz="1000"/>
          </a:p>
        </p:txBody>
      </p:sp>
      <p:sp>
        <p:nvSpPr>
          <p:cNvPr id="236" name="Google Shape;236;p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37" name="Google Shape;237;p33"/>
          <p:cNvPicPr preferRelativeResize="0"/>
          <p:nvPr/>
        </p:nvPicPr>
        <p:blipFill>
          <a:blip r:embed="rId3">
            <a:alphaModFix/>
          </a:blip>
          <a:stretch>
            <a:fillRect/>
          </a:stretch>
        </p:blipFill>
        <p:spPr>
          <a:xfrm>
            <a:off x="3578300" y="586400"/>
            <a:ext cx="5296550" cy="3081575"/>
          </a:xfrm>
          <a:prstGeom prst="rect">
            <a:avLst/>
          </a:prstGeom>
          <a:noFill/>
          <a:ln>
            <a:noFill/>
          </a:ln>
        </p:spPr>
      </p:pic>
      <p:sp>
        <p:nvSpPr>
          <p:cNvPr id="238" name="Google Shape;238;p33"/>
          <p:cNvSpPr txBox="1"/>
          <p:nvPr/>
        </p:nvSpPr>
        <p:spPr>
          <a:xfrm>
            <a:off x="3559750" y="3978575"/>
            <a:ext cx="5296500" cy="5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lt2"/>
                </a:solidFill>
                <a:latin typeface="Roboto"/>
                <a:ea typeface="Roboto"/>
                <a:cs typeface="Roboto"/>
                <a:sym typeface="Roboto"/>
              </a:rPr>
              <a:t>Exemple de visualisation sur serveur : relevé d’une valeur (nid de poule) dans les salles de projet de Polytech Sorbonne.</a:t>
            </a:r>
            <a:endParaRPr i="1">
              <a:solidFill>
                <a:schemeClr val="lt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Problematique</a:t>
            </a:r>
            <a:endParaRPr/>
          </a:p>
        </p:txBody>
      </p:sp>
      <p:sp>
        <p:nvSpPr>
          <p:cNvPr id="85" name="Google Shape;85;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 améliorer les conditions de vie urbaine quand les données concernant les rues n’existent pas ?</a:t>
            </a:r>
            <a:endParaRPr/>
          </a:p>
          <a:p>
            <a:pPr indent="-342900" lvl="0" marL="457200" rtl="0" algn="l">
              <a:spcBef>
                <a:spcPts val="1600"/>
              </a:spcBef>
              <a:spcAft>
                <a:spcPts val="0"/>
              </a:spcAft>
              <a:buSzPts val="1800"/>
              <a:buChar char="➔"/>
            </a:pPr>
            <a:r>
              <a:rPr lang="en"/>
              <a:t>Collecter les données urbaines</a:t>
            </a:r>
            <a:endParaRPr/>
          </a:p>
          <a:p>
            <a:pPr indent="-342900" lvl="0" marL="457200" rtl="0" algn="l">
              <a:spcBef>
                <a:spcPts val="0"/>
              </a:spcBef>
              <a:spcAft>
                <a:spcPts val="0"/>
              </a:spcAft>
              <a:buSzPts val="1800"/>
              <a:buChar char="➔"/>
            </a:pPr>
            <a:r>
              <a:rPr lang="en"/>
              <a:t>Exploiter les informations relevées</a:t>
            </a:r>
            <a:endParaRPr/>
          </a:p>
          <a:p>
            <a:pPr indent="0" lvl="0" marL="0" rtl="0" algn="l">
              <a:spcBef>
                <a:spcPts val="1600"/>
              </a:spcBef>
              <a:spcAft>
                <a:spcPts val="0"/>
              </a:spcAft>
              <a:buNone/>
            </a:pPr>
            <a:r>
              <a:rPr lang="en"/>
              <a:t>Comment résoudre ce problème ?</a:t>
            </a:r>
            <a:endParaRPr/>
          </a:p>
          <a:p>
            <a:pPr indent="-342900" lvl="0" marL="457200" rtl="0" algn="l">
              <a:spcBef>
                <a:spcPts val="1600"/>
              </a:spcBef>
              <a:spcAft>
                <a:spcPts val="0"/>
              </a:spcAft>
              <a:buSzPts val="1800"/>
              <a:buChar char="➔"/>
            </a:pPr>
            <a:r>
              <a:rPr lang="en"/>
              <a:t>Modifier la Twizy afin de relever les données ciblées.</a:t>
            </a:r>
            <a:endParaRPr/>
          </a:p>
        </p:txBody>
      </p:sp>
      <p:sp>
        <p:nvSpPr>
          <p:cNvPr id="86" name="Google Shape;86;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Stockage et accessibilité des données enregistrées</a:t>
            </a:r>
            <a:endParaRPr sz="2000"/>
          </a:p>
        </p:txBody>
      </p:sp>
      <p:sp>
        <p:nvSpPr>
          <p:cNvPr id="244" name="Google Shape;244;p3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Les bases de données étant SQL, il sera possible d’accéder aux données via un back-end dédié. </a:t>
            </a:r>
            <a:endParaRPr sz="1400"/>
          </a:p>
          <a:p>
            <a:pPr indent="0" lvl="0" marL="0" rtl="0" algn="l">
              <a:spcBef>
                <a:spcPts val="1600"/>
              </a:spcBef>
              <a:spcAft>
                <a:spcPts val="1600"/>
              </a:spcAft>
              <a:buNone/>
            </a:pPr>
            <a:r>
              <a:rPr lang="en" sz="1400"/>
              <a:t>Il se voudra facile d’utilisation et les données seront exportables pour être vendues à des entreprises ou des collectivités.</a:t>
            </a:r>
            <a:endParaRPr sz="1400"/>
          </a:p>
        </p:txBody>
      </p:sp>
      <p:sp>
        <p:nvSpPr>
          <p:cNvPr id="245" name="Google Shape;245;p3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6" name="Google Shape;246;p34"/>
          <p:cNvSpPr txBox="1"/>
          <p:nvPr/>
        </p:nvSpPr>
        <p:spPr>
          <a:xfrm>
            <a:off x="3522725" y="4141225"/>
            <a:ext cx="52692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lt2"/>
                </a:solidFill>
                <a:latin typeface="Roboto"/>
                <a:ea typeface="Roboto"/>
                <a:cs typeface="Roboto"/>
                <a:sym typeface="Roboto"/>
              </a:rPr>
              <a:t>Les données pourront, par exemple, être exportées au format Excel, ou alors sous forme de rapports succincts.</a:t>
            </a:r>
            <a:endParaRPr i="1">
              <a:solidFill>
                <a:schemeClr val="lt2"/>
              </a:solidFill>
              <a:latin typeface="Roboto"/>
              <a:ea typeface="Roboto"/>
              <a:cs typeface="Roboto"/>
              <a:sym typeface="Roboto"/>
            </a:endParaRPr>
          </a:p>
        </p:txBody>
      </p:sp>
      <p:pic>
        <p:nvPicPr>
          <p:cNvPr id="247" name="Google Shape;247;p34"/>
          <p:cNvPicPr preferRelativeResize="0"/>
          <p:nvPr/>
        </p:nvPicPr>
        <p:blipFill rotWithShape="1">
          <a:blip r:embed="rId3">
            <a:alphaModFix/>
          </a:blip>
          <a:srcRect b="0" l="16114" r="0" t="0"/>
          <a:stretch/>
        </p:blipFill>
        <p:spPr>
          <a:xfrm>
            <a:off x="3889913" y="261225"/>
            <a:ext cx="4382424" cy="374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Analyse économique</a:t>
            </a:r>
            <a:endParaRPr/>
          </a:p>
        </p:txBody>
      </p:sp>
      <p:sp>
        <p:nvSpPr>
          <p:cNvPr id="253" name="Google Shape;253;p3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Dispositif sur voiture :</a:t>
            </a:r>
            <a:endParaRPr sz="1800"/>
          </a:p>
          <a:p>
            <a:pPr indent="-342900" lvl="0" marL="457200" rtl="0" algn="l">
              <a:spcBef>
                <a:spcPts val="1600"/>
              </a:spcBef>
              <a:spcAft>
                <a:spcPts val="0"/>
              </a:spcAft>
              <a:buSzPts val="1800"/>
              <a:buChar char="-"/>
            </a:pPr>
            <a:r>
              <a:rPr lang="en" sz="1800"/>
              <a:t>Composants : 1000€  pour le prototypage, prix réduits si il y a production plus massive.</a:t>
            </a:r>
            <a:endParaRPr sz="1800"/>
          </a:p>
          <a:p>
            <a:pPr indent="-342900" lvl="0" marL="457200" rtl="0" algn="l">
              <a:spcBef>
                <a:spcPts val="0"/>
              </a:spcBef>
              <a:spcAft>
                <a:spcPts val="0"/>
              </a:spcAft>
              <a:buSzPts val="1800"/>
              <a:buChar char="-"/>
            </a:pPr>
            <a:r>
              <a:rPr lang="en" sz="1800"/>
              <a:t>Maintenance facile (technologie plug &amp; play).</a:t>
            </a:r>
            <a:endParaRPr sz="1800"/>
          </a:p>
        </p:txBody>
      </p:sp>
      <p:sp>
        <p:nvSpPr>
          <p:cNvPr id="254" name="Google Shape;254;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3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Serveur : </a:t>
            </a:r>
            <a:endParaRPr sz="1800"/>
          </a:p>
          <a:p>
            <a:pPr indent="-342900" lvl="0" marL="457200" rtl="0" algn="l">
              <a:spcBef>
                <a:spcPts val="1600"/>
              </a:spcBef>
              <a:spcAft>
                <a:spcPts val="0"/>
              </a:spcAft>
              <a:buClr>
                <a:schemeClr val="lt2"/>
              </a:buClr>
              <a:buSzPts val="1800"/>
              <a:buChar char="-"/>
            </a:pPr>
            <a:r>
              <a:rPr lang="en" sz="1800"/>
              <a:t>Pour bien gérer toutes les données reçues en cas de bonne exploitation du produit : 1600€ par mois.</a:t>
            </a:r>
            <a:endParaRPr sz="1800">
              <a:latin typeface="Arial"/>
              <a:ea typeface="Arial"/>
              <a:cs typeface="Arial"/>
              <a:sym typeface="Arial"/>
            </a:endParaRPr>
          </a:p>
          <a:p>
            <a:pPr indent="0" lvl="0" marL="0" rtl="0" algn="l">
              <a:spcBef>
                <a:spcPts val="1600"/>
              </a:spcBef>
              <a:spcAft>
                <a:spcPts val="1600"/>
              </a:spcAft>
              <a:buNone/>
            </a:pPr>
            <a:r>
              <a:t/>
            </a:r>
            <a:endParaRPr b="1"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sz="3200"/>
              <a:t>Planning d</a:t>
            </a:r>
            <a:r>
              <a:rPr lang="en"/>
              <a:t>e</a:t>
            </a:r>
            <a:r>
              <a:rPr lang="en" sz="3200"/>
              <a:t> </a:t>
            </a:r>
            <a:r>
              <a:rPr lang="en"/>
              <a:t>p</a:t>
            </a:r>
            <a:r>
              <a:rPr lang="en" sz="3200"/>
              <a:t>rojet</a:t>
            </a:r>
            <a:endParaRPr sz="3200">
              <a:solidFill>
                <a:srgbClr val="FFFFFF"/>
              </a:solidFill>
            </a:endParaRPr>
          </a:p>
        </p:txBody>
      </p:sp>
      <p:cxnSp>
        <p:nvCxnSpPr>
          <p:cNvPr id="261" name="Google Shape;261;p36"/>
          <p:cNvCxnSpPr/>
          <p:nvPr/>
        </p:nvCxnSpPr>
        <p:spPr>
          <a:xfrm rot="10800000">
            <a:off x="680050" y="2152465"/>
            <a:ext cx="0" cy="837900"/>
          </a:xfrm>
          <a:prstGeom prst="straightConnector1">
            <a:avLst/>
          </a:prstGeom>
          <a:noFill/>
          <a:ln cap="flat" cmpd="sng" w="9525">
            <a:solidFill>
              <a:srgbClr val="424242"/>
            </a:solidFill>
            <a:prstDash val="solid"/>
            <a:round/>
            <a:headEnd len="med" w="med" type="none"/>
            <a:tailEnd len="med" w="med" type="oval"/>
          </a:ln>
        </p:spPr>
      </p:cxnSp>
      <p:sp>
        <p:nvSpPr>
          <p:cNvPr id="262" name="Google Shape;262;p36"/>
          <p:cNvSpPr txBox="1"/>
          <p:nvPr/>
        </p:nvSpPr>
        <p:spPr>
          <a:xfrm>
            <a:off x="727112" y="1843499"/>
            <a:ext cx="18141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285F4"/>
                </a:solidFill>
                <a:latin typeface="Roboto"/>
                <a:ea typeface="Roboto"/>
                <a:cs typeface="Roboto"/>
                <a:sym typeface="Roboto"/>
              </a:rPr>
              <a:t>Jan. 2019</a:t>
            </a:r>
            <a:endParaRPr sz="1800">
              <a:solidFill>
                <a:srgbClr val="4285F4"/>
              </a:solidFill>
              <a:latin typeface="Roboto"/>
              <a:ea typeface="Roboto"/>
              <a:cs typeface="Roboto"/>
              <a:sym typeface="Roboto"/>
            </a:endParaRPr>
          </a:p>
        </p:txBody>
      </p:sp>
      <p:sp>
        <p:nvSpPr>
          <p:cNvPr id="263" name="Google Shape;263;p36"/>
          <p:cNvSpPr txBox="1"/>
          <p:nvPr/>
        </p:nvSpPr>
        <p:spPr>
          <a:xfrm>
            <a:off x="727112" y="2133525"/>
            <a:ext cx="1814100"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424242"/>
                </a:solidFill>
                <a:latin typeface="Roboto"/>
                <a:ea typeface="Roboto"/>
                <a:cs typeface="Roboto"/>
                <a:sym typeface="Roboto"/>
              </a:rPr>
              <a:t>Début des recherches technologiques pour la Twizy Polymètre.</a:t>
            </a:r>
            <a:endParaRPr sz="1200">
              <a:solidFill>
                <a:srgbClr val="424242"/>
              </a:solidFill>
              <a:latin typeface="Roboto"/>
              <a:ea typeface="Roboto"/>
              <a:cs typeface="Roboto"/>
              <a:sym typeface="Roboto"/>
            </a:endParaRPr>
          </a:p>
        </p:txBody>
      </p:sp>
      <p:cxnSp>
        <p:nvCxnSpPr>
          <p:cNvPr id="264" name="Google Shape;264;p36"/>
          <p:cNvCxnSpPr/>
          <p:nvPr/>
        </p:nvCxnSpPr>
        <p:spPr>
          <a:xfrm>
            <a:off x="2114150" y="3375004"/>
            <a:ext cx="0" cy="837900"/>
          </a:xfrm>
          <a:prstGeom prst="straightConnector1">
            <a:avLst/>
          </a:prstGeom>
          <a:noFill/>
          <a:ln cap="flat" cmpd="sng" w="9525">
            <a:solidFill>
              <a:srgbClr val="424242"/>
            </a:solidFill>
            <a:prstDash val="solid"/>
            <a:round/>
            <a:headEnd len="med" w="med" type="none"/>
            <a:tailEnd len="med" w="med" type="oval"/>
          </a:ln>
        </p:spPr>
      </p:cxnSp>
      <p:sp>
        <p:nvSpPr>
          <p:cNvPr id="265" name="Google Shape;265;p36"/>
          <p:cNvSpPr txBox="1"/>
          <p:nvPr/>
        </p:nvSpPr>
        <p:spPr>
          <a:xfrm>
            <a:off x="2161212" y="3669391"/>
            <a:ext cx="18141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4285F4"/>
                </a:solidFill>
                <a:latin typeface="Roboto"/>
                <a:ea typeface="Roboto"/>
                <a:cs typeface="Roboto"/>
                <a:sym typeface="Roboto"/>
              </a:rPr>
              <a:t>15 Mars 2019</a:t>
            </a:r>
            <a:endParaRPr b="1" sz="1800">
              <a:solidFill>
                <a:srgbClr val="4285F4"/>
              </a:solidFill>
              <a:latin typeface="Roboto"/>
              <a:ea typeface="Roboto"/>
              <a:cs typeface="Roboto"/>
              <a:sym typeface="Roboto"/>
            </a:endParaRPr>
          </a:p>
        </p:txBody>
      </p:sp>
      <p:sp>
        <p:nvSpPr>
          <p:cNvPr id="266" name="Google Shape;266;p36"/>
          <p:cNvSpPr txBox="1"/>
          <p:nvPr/>
        </p:nvSpPr>
        <p:spPr>
          <a:xfrm>
            <a:off x="2161212" y="3959417"/>
            <a:ext cx="1814100"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424242"/>
                </a:solidFill>
                <a:latin typeface="Roboto"/>
                <a:ea typeface="Roboto"/>
                <a:cs typeface="Roboto"/>
                <a:sym typeface="Roboto"/>
              </a:rPr>
              <a:t>Présentation du projet à la finale française du Twizy Contest. </a:t>
            </a:r>
            <a:endParaRPr sz="1200">
              <a:solidFill>
                <a:srgbClr val="424242"/>
              </a:solidFill>
              <a:latin typeface="Roboto"/>
              <a:ea typeface="Roboto"/>
              <a:cs typeface="Roboto"/>
              <a:sym typeface="Roboto"/>
            </a:endParaRPr>
          </a:p>
        </p:txBody>
      </p:sp>
      <p:cxnSp>
        <p:nvCxnSpPr>
          <p:cNvPr id="267" name="Google Shape;267;p36"/>
          <p:cNvCxnSpPr/>
          <p:nvPr/>
        </p:nvCxnSpPr>
        <p:spPr>
          <a:xfrm rot="10800000">
            <a:off x="5632981" y="2145365"/>
            <a:ext cx="0" cy="837900"/>
          </a:xfrm>
          <a:prstGeom prst="straightConnector1">
            <a:avLst/>
          </a:prstGeom>
          <a:noFill/>
          <a:ln cap="flat" cmpd="sng" w="9525">
            <a:solidFill>
              <a:srgbClr val="424242"/>
            </a:solidFill>
            <a:prstDash val="solid"/>
            <a:round/>
            <a:headEnd len="med" w="med" type="none"/>
            <a:tailEnd len="med" w="med" type="oval"/>
          </a:ln>
        </p:spPr>
      </p:cxnSp>
      <p:sp>
        <p:nvSpPr>
          <p:cNvPr id="268" name="Google Shape;268;p36"/>
          <p:cNvSpPr txBox="1"/>
          <p:nvPr/>
        </p:nvSpPr>
        <p:spPr>
          <a:xfrm>
            <a:off x="5680037" y="1843511"/>
            <a:ext cx="18141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285F4"/>
                </a:solidFill>
                <a:latin typeface="Roboto"/>
                <a:ea typeface="Roboto"/>
                <a:cs typeface="Roboto"/>
                <a:sym typeface="Roboto"/>
              </a:rPr>
              <a:t>Août 2019</a:t>
            </a:r>
            <a:endParaRPr sz="1800">
              <a:solidFill>
                <a:srgbClr val="4285F4"/>
              </a:solidFill>
              <a:latin typeface="Roboto"/>
              <a:ea typeface="Roboto"/>
              <a:cs typeface="Roboto"/>
              <a:sym typeface="Roboto"/>
            </a:endParaRPr>
          </a:p>
        </p:txBody>
      </p:sp>
      <p:sp>
        <p:nvSpPr>
          <p:cNvPr id="269" name="Google Shape;269;p36"/>
          <p:cNvSpPr txBox="1"/>
          <p:nvPr/>
        </p:nvSpPr>
        <p:spPr>
          <a:xfrm>
            <a:off x="5680022" y="2133525"/>
            <a:ext cx="2306700"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424242"/>
                </a:solidFill>
                <a:latin typeface="Roboto"/>
                <a:ea typeface="Roboto"/>
                <a:cs typeface="Roboto"/>
                <a:sym typeface="Roboto"/>
              </a:rPr>
              <a:t>Finalisation de l’optimisation, miniaturisation et finalisation du produit.</a:t>
            </a:r>
            <a:endParaRPr sz="1200">
              <a:solidFill>
                <a:srgbClr val="424242"/>
              </a:solidFill>
              <a:latin typeface="Roboto"/>
              <a:ea typeface="Roboto"/>
              <a:cs typeface="Roboto"/>
              <a:sym typeface="Roboto"/>
            </a:endParaRPr>
          </a:p>
        </p:txBody>
      </p:sp>
      <p:graphicFrame>
        <p:nvGraphicFramePr>
          <p:cNvPr id="270" name="Google Shape;270;p36"/>
          <p:cNvGraphicFramePr/>
          <p:nvPr/>
        </p:nvGraphicFramePr>
        <p:xfrm>
          <a:off x="323100" y="2983265"/>
          <a:ext cx="3000000" cy="3000000"/>
        </p:xfrm>
        <a:graphic>
          <a:graphicData uri="http://schemas.openxmlformats.org/drawingml/2006/table">
            <a:tbl>
              <a:tblPr>
                <a:noFill/>
                <a:tableStyleId>{E1225FBD-255A-4183-9D16-5E7E6A4325F8}</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37373"/>
                    </a:solidFill>
                  </a:tcPr>
                </a:tc>
              </a:tr>
            </a:tbl>
          </a:graphicData>
        </a:graphic>
      </p:graphicFrame>
      <p:cxnSp>
        <p:nvCxnSpPr>
          <p:cNvPr id="271" name="Google Shape;271;p36"/>
          <p:cNvCxnSpPr/>
          <p:nvPr/>
        </p:nvCxnSpPr>
        <p:spPr>
          <a:xfrm rot="10800000">
            <a:off x="3502581" y="2143902"/>
            <a:ext cx="0" cy="837900"/>
          </a:xfrm>
          <a:prstGeom prst="straightConnector1">
            <a:avLst/>
          </a:prstGeom>
          <a:noFill/>
          <a:ln cap="flat" cmpd="sng" w="9525">
            <a:solidFill>
              <a:srgbClr val="424242"/>
            </a:solidFill>
            <a:prstDash val="solid"/>
            <a:round/>
            <a:headEnd len="med" w="med" type="none"/>
            <a:tailEnd len="med" w="med" type="oval"/>
          </a:ln>
        </p:spPr>
      </p:cxnSp>
      <p:sp>
        <p:nvSpPr>
          <p:cNvPr id="272" name="Google Shape;272;p36"/>
          <p:cNvSpPr txBox="1"/>
          <p:nvPr/>
        </p:nvSpPr>
        <p:spPr>
          <a:xfrm>
            <a:off x="3549637" y="1842049"/>
            <a:ext cx="18141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285F4"/>
                </a:solidFill>
                <a:latin typeface="Roboto"/>
                <a:ea typeface="Roboto"/>
                <a:cs typeface="Roboto"/>
                <a:sym typeface="Roboto"/>
              </a:rPr>
              <a:t>Mai 2019</a:t>
            </a:r>
            <a:endParaRPr sz="1800">
              <a:solidFill>
                <a:srgbClr val="4285F4"/>
              </a:solidFill>
              <a:latin typeface="Roboto"/>
              <a:ea typeface="Roboto"/>
              <a:cs typeface="Roboto"/>
              <a:sym typeface="Roboto"/>
            </a:endParaRPr>
          </a:p>
        </p:txBody>
      </p:sp>
      <p:sp>
        <p:nvSpPr>
          <p:cNvPr id="273" name="Google Shape;273;p36"/>
          <p:cNvSpPr txBox="1"/>
          <p:nvPr/>
        </p:nvSpPr>
        <p:spPr>
          <a:xfrm>
            <a:off x="3549637" y="2132075"/>
            <a:ext cx="1814100"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424242"/>
                </a:solidFill>
                <a:latin typeface="Roboto"/>
                <a:ea typeface="Roboto"/>
                <a:cs typeface="Roboto"/>
                <a:sym typeface="Roboto"/>
              </a:rPr>
              <a:t>Prototype hors véhicule, début de l’adaptation au véhicule</a:t>
            </a:r>
            <a:endParaRPr sz="1200">
              <a:solidFill>
                <a:srgbClr val="424242"/>
              </a:solidFill>
              <a:latin typeface="Roboto"/>
              <a:ea typeface="Roboto"/>
              <a:cs typeface="Roboto"/>
              <a:sym typeface="Roboto"/>
            </a:endParaRPr>
          </a:p>
        </p:txBody>
      </p:sp>
      <p:cxnSp>
        <p:nvCxnSpPr>
          <p:cNvPr id="274" name="Google Shape;274;p36"/>
          <p:cNvCxnSpPr/>
          <p:nvPr/>
        </p:nvCxnSpPr>
        <p:spPr>
          <a:xfrm>
            <a:off x="4247750" y="3375004"/>
            <a:ext cx="0" cy="837900"/>
          </a:xfrm>
          <a:prstGeom prst="straightConnector1">
            <a:avLst/>
          </a:prstGeom>
          <a:noFill/>
          <a:ln cap="flat" cmpd="sng" w="9525">
            <a:solidFill>
              <a:srgbClr val="424242"/>
            </a:solidFill>
            <a:prstDash val="solid"/>
            <a:round/>
            <a:headEnd len="med" w="med" type="none"/>
            <a:tailEnd len="med" w="med" type="oval"/>
          </a:ln>
        </p:spPr>
      </p:cxnSp>
      <p:sp>
        <p:nvSpPr>
          <p:cNvPr id="275" name="Google Shape;275;p36"/>
          <p:cNvSpPr txBox="1"/>
          <p:nvPr/>
        </p:nvSpPr>
        <p:spPr>
          <a:xfrm>
            <a:off x="4294812" y="3669391"/>
            <a:ext cx="18141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285F4"/>
                </a:solidFill>
                <a:latin typeface="Roboto"/>
                <a:ea typeface="Roboto"/>
                <a:cs typeface="Roboto"/>
                <a:sym typeface="Roboto"/>
              </a:rPr>
              <a:t>Juin 2019</a:t>
            </a:r>
            <a:endParaRPr sz="1800">
              <a:solidFill>
                <a:srgbClr val="4285F4"/>
              </a:solidFill>
              <a:latin typeface="Roboto"/>
              <a:ea typeface="Roboto"/>
              <a:cs typeface="Roboto"/>
              <a:sym typeface="Roboto"/>
            </a:endParaRPr>
          </a:p>
        </p:txBody>
      </p:sp>
      <p:sp>
        <p:nvSpPr>
          <p:cNvPr id="276" name="Google Shape;276;p36"/>
          <p:cNvSpPr txBox="1"/>
          <p:nvPr/>
        </p:nvSpPr>
        <p:spPr>
          <a:xfrm>
            <a:off x="4294800" y="3959425"/>
            <a:ext cx="2106000"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424242"/>
                </a:solidFill>
                <a:latin typeface="Roboto"/>
                <a:ea typeface="Roboto"/>
                <a:cs typeface="Roboto"/>
                <a:sym typeface="Roboto"/>
              </a:rPr>
              <a:t>Prototype fonctionnel sur véhicule, début de l’optimisation du prototype.</a:t>
            </a:r>
            <a:endParaRPr sz="1200">
              <a:solidFill>
                <a:srgbClr val="424242"/>
              </a:solidFill>
              <a:latin typeface="Roboto"/>
              <a:ea typeface="Roboto"/>
              <a:cs typeface="Roboto"/>
              <a:sym typeface="Roboto"/>
            </a:endParaRPr>
          </a:p>
        </p:txBody>
      </p:sp>
      <p:cxnSp>
        <p:nvCxnSpPr>
          <p:cNvPr id="277" name="Google Shape;277;p36"/>
          <p:cNvCxnSpPr/>
          <p:nvPr/>
        </p:nvCxnSpPr>
        <p:spPr>
          <a:xfrm>
            <a:off x="7067150" y="3375004"/>
            <a:ext cx="0" cy="837900"/>
          </a:xfrm>
          <a:prstGeom prst="straightConnector1">
            <a:avLst/>
          </a:prstGeom>
          <a:noFill/>
          <a:ln cap="flat" cmpd="sng" w="9525">
            <a:solidFill>
              <a:srgbClr val="424242"/>
            </a:solidFill>
            <a:prstDash val="solid"/>
            <a:round/>
            <a:headEnd len="med" w="med" type="none"/>
            <a:tailEnd len="med" w="med" type="oval"/>
          </a:ln>
        </p:spPr>
      </p:cxnSp>
      <p:sp>
        <p:nvSpPr>
          <p:cNvPr id="278" name="Google Shape;278;p36"/>
          <p:cNvSpPr txBox="1"/>
          <p:nvPr/>
        </p:nvSpPr>
        <p:spPr>
          <a:xfrm>
            <a:off x="7114212" y="3669391"/>
            <a:ext cx="18141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285F4"/>
                </a:solidFill>
                <a:latin typeface="Roboto"/>
                <a:ea typeface="Roboto"/>
                <a:cs typeface="Roboto"/>
                <a:sym typeface="Roboto"/>
              </a:rPr>
              <a:t>Oct. 2019</a:t>
            </a:r>
            <a:endParaRPr sz="1800">
              <a:solidFill>
                <a:srgbClr val="4285F4"/>
              </a:solidFill>
              <a:latin typeface="Roboto"/>
              <a:ea typeface="Roboto"/>
              <a:cs typeface="Roboto"/>
              <a:sym typeface="Roboto"/>
            </a:endParaRPr>
          </a:p>
        </p:txBody>
      </p:sp>
      <p:sp>
        <p:nvSpPr>
          <p:cNvPr id="279" name="Google Shape;279;p36"/>
          <p:cNvSpPr txBox="1"/>
          <p:nvPr/>
        </p:nvSpPr>
        <p:spPr>
          <a:xfrm>
            <a:off x="7114200" y="3959425"/>
            <a:ext cx="1758900"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424242"/>
                </a:solidFill>
                <a:latin typeface="Roboto"/>
                <a:ea typeface="Roboto"/>
                <a:cs typeface="Roboto"/>
                <a:sym typeface="Roboto"/>
              </a:rPr>
              <a:t>Produit fonctionnel sur véhicule pour la finale internationale.</a:t>
            </a:r>
            <a:endParaRPr sz="1200">
              <a:solidFill>
                <a:srgbClr val="424242"/>
              </a:solidFill>
              <a:latin typeface="Roboto"/>
              <a:ea typeface="Roboto"/>
              <a:cs typeface="Roboto"/>
              <a:sym typeface="Roboto"/>
            </a:endParaRPr>
          </a:p>
        </p:txBody>
      </p:sp>
      <p:sp>
        <p:nvSpPr>
          <p:cNvPr id="280" name="Google Shape;280;p36"/>
          <p:cNvSpPr txBox="1"/>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737373"/>
                </a:solidFill>
                <a:latin typeface="Roboto"/>
                <a:ea typeface="Roboto"/>
                <a:cs typeface="Roboto"/>
                <a:sym typeface="Roboto"/>
              </a:rPr>
              <a:t>‹#›</a:t>
            </a:fld>
            <a:endParaRPr sz="1000">
              <a:solidFill>
                <a:srgbClr val="737373"/>
              </a:solidFill>
              <a:latin typeface="Roboto"/>
              <a:ea typeface="Roboto"/>
              <a:cs typeface="Roboto"/>
              <a:sym typeface="Roboto"/>
            </a:endParaRPr>
          </a:p>
        </p:txBody>
      </p:sp>
      <p:sp>
        <p:nvSpPr>
          <p:cNvPr id="281" name="Google Shape;281;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87" name="Google Shape;287;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Posters technique et de promotion</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1" name="Shape 291"/>
        <p:cNvGrpSpPr/>
        <p:nvPr/>
      </p:nvGrpSpPr>
      <p:grpSpPr>
        <a:xfrm>
          <a:off x="0" y="0"/>
          <a:ext cx="0" cy="0"/>
          <a:chOff x="0" y="0"/>
          <a:chExt cx="0" cy="0"/>
        </a:xfrm>
      </p:grpSpPr>
      <p:pic>
        <p:nvPicPr>
          <p:cNvPr id="292" name="Google Shape;292;p38"/>
          <p:cNvPicPr preferRelativeResize="0"/>
          <p:nvPr/>
        </p:nvPicPr>
        <p:blipFill rotWithShape="1">
          <a:blip r:embed="rId3">
            <a:alphaModFix/>
          </a:blip>
          <a:srcRect b="0" l="0" r="0" t="4177"/>
          <a:stretch/>
        </p:blipFill>
        <p:spPr>
          <a:xfrm>
            <a:off x="643568" y="65238"/>
            <a:ext cx="7856856" cy="5013027"/>
          </a:xfrm>
          <a:prstGeom prst="rect">
            <a:avLst/>
          </a:prstGeom>
          <a:noFill/>
          <a:ln>
            <a:noFill/>
          </a:ln>
        </p:spPr>
      </p:pic>
      <p:sp>
        <p:nvSpPr>
          <p:cNvPr id="293" name="Google Shape;293;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descr="Image associée" id="298" name="Google Shape;298;p39"/>
          <p:cNvPicPr preferRelativeResize="0"/>
          <p:nvPr/>
        </p:nvPicPr>
        <p:blipFill rotWithShape="1">
          <a:blip r:embed="rId3">
            <a:alphaModFix/>
          </a:blip>
          <a:srcRect b="67288" l="0" r="54570" t="0"/>
          <a:stretch/>
        </p:blipFill>
        <p:spPr>
          <a:xfrm>
            <a:off x="7336312" y="3186575"/>
            <a:ext cx="1288307" cy="1018183"/>
          </a:xfrm>
          <a:prstGeom prst="rect">
            <a:avLst/>
          </a:prstGeom>
          <a:noFill/>
          <a:ln>
            <a:noFill/>
          </a:ln>
        </p:spPr>
      </p:pic>
      <p:pic>
        <p:nvPicPr>
          <p:cNvPr descr="Image associée" id="299" name="Google Shape;299;p39"/>
          <p:cNvPicPr preferRelativeResize="0"/>
          <p:nvPr/>
        </p:nvPicPr>
        <p:blipFill rotWithShape="1">
          <a:blip r:embed="rId3">
            <a:alphaModFix/>
          </a:blip>
          <a:srcRect b="67288" l="0" r="54570" t="0"/>
          <a:stretch/>
        </p:blipFill>
        <p:spPr>
          <a:xfrm>
            <a:off x="5964180" y="3186575"/>
            <a:ext cx="1288307" cy="1018183"/>
          </a:xfrm>
          <a:prstGeom prst="rect">
            <a:avLst/>
          </a:prstGeom>
          <a:noFill/>
          <a:ln>
            <a:noFill/>
          </a:ln>
        </p:spPr>
      </p:pic>
      <p:pic>
        <p:nvPicPr>
          <p:cNvPr descr="Image associée" id="300" name="Google Shape;300;p39"/>
          <p:cNvPicPr preferRelativeResize="0"/>
          <p:nvPr/>
        </p:nvPicPr>
        <p:blipFill rotWithShape="1">
          <a:blip r:embed="rId3">
            <a:alphaModFix/>
          </a:blip>
          <a:srcRect b="67288" l="0" r="54570" t="0"/>
          <a:stretch/>
        </p:blipFill>
        <p:spPr>
          <a:xfrm>
            <a:off x="4592051" y="3186575"/>
            <a:ext cx="1288307" cy="1018183"/>
          </a:xfrm>
          <a:prstGeom prst="rect">
            <a:avLst/>
          </a:prstGeom>
          <a:noFill/>
          <a:ln>
            <a:noFill/>
          </a:ln>
        </p:spPr>
      </p:pic>
      <p:sp>
        <p:nvSpPr>
          <p:cNvPr id="301" name="Google Shape;301;p39"/>
          <p:cNvSpPr txBox="1"/>
          <p:nvPr>
            <p:ph idx="11" type="ftr"/>
          </p:nvPr>
        </p:nvSpPr>
        <p:spPr>
          <a:xfrm>
            <a:off x="152381" y="4860309"/>
            <a:ext cx="6095100" cy="97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t>Polymètre / Polytech Sorbonne</a:t>
            </a:r>
            <a:endParaRPr/>
          </a:p>
        </p:txBody>
      </p:sp>
      <p:pic>
        <p:nvPicPr>
          <p:cNvPr id="302" name="Google Shape;302;p39"/>
          <p:cNvPicPr preferRelativeResize="0"/>
          <p:nvPr/>
        </p:nvPicPr>
        <p:blipFill rotWithShape="1">
          <a:blip r:embed="rId4">
            <a:alphaModFix/>
          </a:blip>
          <a:srcRect b="0" l="4957" r="3408" t="72001"/>
          <a:stretch/>
        </p:blipFill>
        <p:spPr>
          <a:xfrm>
            <a:off x="4678405" y="1868190"/>
            <a:ext cx="3859872" cy="525579"/>
          </a:xfrm>
          <a:prstGeom prst="rect">
            <a:avLst/>
          </a:prstGeom>
          <a:noFill/>
          <a:ln>
            <a:noFill/>
          </a:ln>
        </p:spPr>
      </p:pic>
      <p:sp>
        <p:nvSpPr>
          <p:cNvPr id="303" name="Google Shape;303;p39"/>
          <p:cNvSpPr txBox="1"/>
          <p:nvPr/>
        </p:nvSpPr>
        <p:spPr>
          <a:xfrm>
            <a:off x="2012978" y="68956"/>
            <a:ext cx="4837800" cy="488400"/>
          </a:xfrm>
          <a:prstGeom prst="rect">
            <a:avLst/>
          </a:prstGeom>
          <a:noFill/>
          <a:ln>
            <a:noFill/>
          </a:ln>
        </p:spPr>
        <p:txBody>
          <a:bodyPr anchorCtr="0" anchor="t" bIns="19125" lIns="19125" spcFirstLastPara="1" rIns="19125" wrap="square" tIns="19125">
            <a:noAutofit/>
          </a:bodyPr>
          <a:lstStyle/>
          <a:p>
            <a:pPr indent="0" lvl="0" marL="0" rtl="0" algn="ctr">
              <a:spcBef>
                <a:spcPts val="0"/>
              </a:spcBef>
              <a:spcAft>
                <a:spcPts val="0"/>
              </a:spcAft>
              <a:buNone/>
            </a:pPr>
            <a:r>
              <a:rPr lang="en" sz="1500"/>
              <a:t>Twizy Polymètre : La voiture améliorant la vie urbaine</a:t>
            </a:r>
            <a:endParaRPr sz="1500"/>
          </a:p>
        </p:txBody>
      </p:sp>
      <p:sp>
        <p:nvSpPr>
          <p:cNvPr id="304" name="Google Shape;304;p39"/>
          <p:cNvSpPr txBox="1"/>
          <p:nvPr/>
        </p:nvSpPr>
        <p:spPr>
          <a:xfrm>
            <a:off x="573873" y="616019"/>
            <a:ext cx="3755700" cy="1500600"/>
          </a:xfrm>
          <a:prstGeom prst="rect">
            <a:avLst/>
          </a:prstGeom>
          <a:noFill/>
          <a:ln>
            <a:noFill/>
          </a:ln>
        </p:spPr>
        <p:txBody>
          <a:bodyPr anchorCtr="0" anchor="t" bIns="19125" lIns="19125" spcFirstLastPara="1" rIns="19125" wrap="square" tIns="19125">
            <a:noAutofit/>
          </a:bodyPr>
          <a:lstStyle/>
          <a:p>
            <a:pPr indent="0" lvl="0" marL="0" rtl="0" algn="ctr">
              <a:spcBef>
                <a:spcPts val="0"/>
              </a:spcBef>
              <a:spcAft>
                <a:spcPts val="0"/>
              </a:spcAft>
              <a:buNone/>
            </a:pPr>
            <a:r>
              <a:rPr b="1" lang="en" sz="1100"/>
              <a:t>Projet de Polytech Sorbonne</a:t>
            </a:r>
            <a:endParaRPr b="1" sz="1100"/>
          </a:p>
          <a:p>
            <a:pPr indent="0" lvl="0" marL="0" rtl="0" algn="l">
              <a:spcBef>
                <a:spcPts val="0"/>
              </a:spcBef>
              <a:spcAft>
                <a:spcPts val="0"/>
              </a:spcAft>
              <a:buNone/>
            </a:pPr>
            <a:r>
              <a:t/>
            </a:r>
            <a:endParaRPr b="1" sz="500"/>
          </a:p>
          <a:p>
            <a:pPr indent="0" lvl="0" marL="0" rtl="0" algn="just">
              <a:spcBef>
                <a:spcPts val="0"/>
              </a:spcBef>
              <a:spcAft>
                <a:spcPts val="0"/>
              </a:spcAft>
              <a:buNone/>
            </a:pPr>
            <a:r>
              <a:rPr lang="en" sz="900"/>
              <a:t>Le projet est une collaboration d’élèves ingénieurs de Polytech Sorbonne, cherchant à mettre en place toutes leurs compétences afin d’améliorer les conditions de conduite des citoyens. Il permettra, dans la même idée, d’améliorer la vie dans les rues des différentes villes mondiales.</a:t>
            </a:r>
            <a:endParaRPr sz="900"/>
          </a:p>
          <a:p>
            <a:pPr indent="0" lvl="0" marL="101600" rtl="0" algn="just">
              <a:spcBef>
                <a:spcPts val="0"/>
              </a:spcBef>
              <a:spcAft>
                <a:spcPts val="0"/>
              </a:spcAft>
              <a:buNone/>
            </a:pPr>
            <a:r>
              <a:t/>
            </a:r>
            <a:endParaRPr sz="900"/>
          </a:p>
          <a:p>
            <a:pPr indent="0" lvl="0" marL="0" rtl="0" algn="just">
              <a:spcBef>
                <a:spcPts val="0"/>
              </a:spcBef>
              <a:spcAft>
                <a:spcPts val="0"/>
              </a:spcAft>
              <a:buNone/>
            </a:pPr>
            <a:r>
              <a:rPr b="1" lang="en" sz="900"/>
              <a:t>Equipe du projet :</a:t>
            </a:r>
            <a:endParaRPr b="1" sz="900"/>
          </a:p>
          <a:p>
            <a:pPr indent="-107950" lvl="0" marL="101600" rtl="0" algn="just">
              <a:spcBef>
                <a:spcPts val="0"/>
              </a:spcBef>
              <a:spcAft>
                <a:spcPts val="0"/>
              </a:spcAft>
              <a:buSzPts val="900"/>
              <a:buChar char="-"/>
            </a:pPr>
            <a:r>
              <a:rPr lang="en" sz="900"/>
              <a:t>Elodie Difonzo</a:t>
            </a:r>
            <a:endParaRPr sz="900"/>
          </a:p>
          <a:p>
            <a:pPr indent="-107950" lvl="0" marL="101600" rtl="0" algn="just">
              <a:spcBef>
                <a:spcPts val="0"/>
              </a:spcBef>
              <a:spcAft>
                <a:spcPts val="0"/>
              </a:spcAft>
              <a:buSzPts val="900"/>
              <a:buChar char="-"/>
            </a:pPr>
            <a:r>
              <a:rPr lang="en" sz="900"/>
              <a:t>Dimitri Kokkonis</a:t>
            </a:r>
            <a:endParaRPr sz="900"/>
          </a:p>
          <a:p>
            <a:pPr indent="-107950" lvl="0" marL="101600" rtl="0" algn="just">
              <a:spcBef>
                <a:spcPts val="0"/>
              </a:spcBef>
              <a:spcAft>
                <a:spcPts val="0"/>
              </a:spcAft>
              <a:buSzPts val="900"/>
              <a:buChar char="-"/>
            </a:pPr>
            <a:r>
              <a:rPr lang="en" sz="900"/>
              <a:t>Valentin Renard</a:t>
            </a:r>
            <a:endParaRPr sz="900"/>
          </a:p>
          <a:p>
            <a:pPr indent="-107950" lvl="0" marL="101600" rtl="0" algn="just">
              <a:spcBef>
                <a:spcPts val="0"/>
              </a:spcBef>
              <a:spcAft>
                <a:spcPts val="0"/>
              </a:spcAft>
              <a:buSzPts val="900"/>
              <a:buChar char="-"/>
            </a:pPr>
            <a:r>
              <a:rPr lang="en" sz="900"/>
              <a:t>Victor Verbeke</a:t>
            </a:r>
            <a:endParaRPr sz="900"/>
          </a:p>
          <a:p>
            <a:pPr indent="0" lvl="0" marL="0" rtl="0" algn="just">
              <a:spcBef>
                <a:spcPts val="0"/>
              </a:spcBef>
              <a:spcAft>
                <a:spcPts val="0"/>
              </a:spcAft>
              <a:buNone/>
            </a:pPr>
            <a:r>
              <a:t/>
            </a:r>
            <a:endParaRPr sz="900"/>
          </a:p>
          <a:p>
            <a:pPr indent="0" lvl="0" marL="0" rtl="0" algn="ctr">
              <a:spcBef>
                <a:spcPts val="0"/>
              </a:spcBef>
              <a:spcAft>
                <a:spcPts val="0"/>
              </a:spcAft>
              <a:buNone/>
            </a:pPr>
            <a:r>
              <a:t/>
            </a:r>
            <a:endParaRPr sz="600"/>
          </a:p>
        </p:txBody>
      </p:sp>
      <p:cxnSp>
        <p:nvCxnSpPr>
          <p:cNvPr id="305" name="Google Shape;305;p39"/>
          <p:cNvCxnSpPr/>
          <p:nvPr/>
        </p:nvCxnSpPr>
        <p:spPr>
          <a:xfrm>
            <a:off x="469905" y="630402"/>
            <a:ext cx="0" cy="4076100"/>
          </a:xfrm>
          <a:prstGeom prst="straightConnector1">
            <a:avLst/>
          </a:prstGeom>
          <a:noFill/>
          <a:ln cap="flat" cmpd="sng" w="76200">
            <a:solidFill>
              <a:srgbClr val="FFAB40"/>
            </a:solidFill>
            <a:prstDash val="solid"/>
            <a:round/>
            <a:headEnd len="med" w="med" type="none"/>
            <a:tailEnd len="med" w="med" type="none"/>
          </a:ln>
        </p:spPr>
      </p:cxnSp>
      <p:sp>
        <p:nvSpPr>
          <p:cNvPr id="306" name="Google Shape;306;p39"/>
          <p:cNvSpPr txBox="1"/>
          <p:nvPr/>
        </p:nvSpPr>
        <p:spPr>
          <a:xfrm>
            <a:off x="4651354" y="616019"/>
            <a:ext cx="3946200" cy="1304700"/>
          </a:xfrm>
          <a:prstGeom prst="rect">
            <a:avLst/>
          </a:prstGeom>
          <a:noFill/>
          <a:ln>
            <a:noFill/>
          </a:ln>
        </p:spPr>
        <p:txBody>
          <a:bodyPr anchorCtr="0" anchor="t" bIns="19125" lIns="19125" spcFirstLastPara="1" rIns="19125" wrap="square" tIns="19125">
            <a:noAutofit/>
          </a:bodyPr>
          <a:lstStyle/>
          <a:p>
            <a:pPr indent="0" lvl="0" marL="0" rtl="0" algn="ctr">
              <a:spcBef>
                <a:spcPts val="0"/>
              </a:spcBef>
              <a:spcAft>
                <a:spcPts val="0"/>
              </a:spcAft>
              <a:buNone/>
            </a:pPr>
            <a:r>
              <a:rPr b="1" lang="en" sz="1100"/>
              <a:t>Twizy Polymètre : Un récolteur à l’ère du Big Data</a:t>
            </a:r>
            <a:endParaRPr b="1" sz="1100"/>
          </a:p>
          <a:p>
            <a:pPr indent="0" lvl="0" marL="0" rtl="0" algn="ctr">
              <a:spcBef>
                <a:spcPts val="0"/>
              </a:spcBef>
              <a:spcAft>
                <a:spcPts val="0"/>
              </a:spcAft>
              <a:buNone/>
            </a:pPr>
            <a:r>
              <a:t/>
            </a:r>
            <a:endParaRPr b="1" sz="500"/>
          </a:p>
          <a:p>
            <a:pPr indent="0" lvl="0" marL="0" rtl="0" algn="just">
              <a:lnSpc>
                <a:spcPct val="100000"/>
              </a:lnSpc>
              <a:spcBef>
                <a:spcPts val="200"/>
              </a:spcBef>
              <a:spcAft>
                <a:spcPts val="0"/>
              </a:spcAft>
              <a:buNone/>
            </a:pPr>
            <a:r>
              <a:rPr lang="en" sz="900"/>
              <a:t>La Twizy Polymètre, véhicule écologique et responsable, permet de récolter de nombreuses données urbaines considérables comme importantes aux yeux des citoyens.</a:t>
            </a:r>
            <a:endParaRPr sz="900"/>
          </a:p>
          <a:p>
            <a:pPr indent="0" lvl="0" marL="0" rtl="0" algn="just">
              <a:lnSpc>
                <a:spcPct val="100000"/>
              </a:lnSpc>
              <a:spcBef>
                <a:spcPts val="200"/>
              </a:spcBef>
              <a:spcAft>
                <a:spcPts val="0"/>
              </a:spcAft>
              <a:buNone/>
            </a:pPr>
            <a:r>
              <a:rPr lang="en" sz="900"/>
              <a:t>Ces données sont ensuite traitées et stockées afin d’être fournies à des collectivités et entreprises travaillant dans l’amélioration des conditions de vie dans les villes.</a:t>
            </a:r>
            <a:endParaRPr sz="900"/>
          </a:p>
        </p:txBody>
      </p:sp>
      <p:cxnSp>
        <p:nvCxnSpPr>
          <p:cNvPr id="307" name="Google Shape;307;p39"/>
          <p:cNvCxnSpPr/>
          <p:nvPr/>
        </p:nvCxnSpPr>
        <p:spPr>
          <a:xfrm>
            <a:off x="8674095" y="616075"/>
            <a:ext cx="0" cy="4104900"/>
          </a:xfrm>
          <a:prstGeom prst="straightConnector1">
            <a:avLst/>
          </a:prstGeom>
          <a:noFill/>
          <a:ln cap="flat" cmpd="sng" w="76200">
            <a:solidFill>
              <a:srgbClr val="FFAB40"/>
            </a:solidFill>
            <a:prstDash val="solid"/>
            <a:round/>
            <a:headEnd len="med" w="med" type="none"/>
            <a:tailEnd len="med" w="med" type="none"/>
          </a:ln>
        </p:spPr>
      </p:cxnSp>
      <p:sp>
        <p:nvSpPr>
          <p:cNvPr id="308" name="Google Shape;308;p39"/>
          <p:cNvSpPr txBox="1"/>
          <p:nvPr/>
        </p:nvSpPr>
        <p:spPr>
          <a:xfrm>
            <a:off x="557746" y="2490668"/>
            <a:ext cx="3755700" cy="2195700"/>
          </a:xfrm>
          <a:prstGeom prst="rect">
            <a:avLst/>
          </a:prstGeom>
          <a:noFill/>
          <a:ln>
            <a:noFill/>
          </a:ln>
        </p:spPr>
        <p:txBody>
          <a:bodyPr anchorCtr="0" anchor="t" bIns="19125" lIns="19125" spcFirstLastPara="1" rIns="19125" wrap="square" tIns="19125">
            <a:noAutofit/>
          </a:bodyPr>
          <a:lstStyle/>
          <a:p>
            <a:pPr indent="0" lvl="0" marL="0" rtl="0" algn="ctr">
              <a:spcBef>
                <a:spcPts val="0"/>
              </a:spcBef>
              <a:spcAft>
                <a:spcPts val="0"/>
              </a:spcAft>
              <a:buNone/>
            </a:pPr>
            <a:r>
              <a:rPr b="1" lang="en" sz="1100"/>
              <a:t>Types de données récoltées</a:t>
            </a:r>
            <a:endParaRPr b="1" sz="1100"/>
          </a:p>
          <a:p>
            <a:pPr indent="0" lvl="0" marL="0" rtl="0" algn="l">
              <a:spcBef>
                <a:spcPts val="0"/>
              </a:spcBef>
              <a:spcAft>
                <a:spcPts val="0"/>
              </a:spcAft>
              <a:buNone/>
            </a:pPr>
            <a:r>
              <a:t/>
            </a:r>
            <a:endParaRPr b="1" sz="500"/>
          </a:p>
          <a:p>
            <a:pPr indent="101600" lvl="0" marL="0" rtl="0" algn="just">
              <a:spcBef>
                <a:spcPts val="0"/>
              </a:spcBef>
              <a:spcAft>
                <a:spcPts val="0"/>
              </a:spcAft>
              <a:buNone/>
            </a:pPr>
            <a:r>
              <a:rPr lang="en" sz="900"/>
              <a:t>La Twizy Polymètre est capable de récolter des données importantes telles que la qualité de la route (nids de poule, vibrations lors de la conduite), les pollutions (lumineuses, sonores ou même la pollution de l’air), la densité piétonnière, les panneaux de signalisation, et bien plus encore.</a:t>
            </a:r>
            <a:endParaRPr sz="900"/>
          </a:p>
          <a:p>
            <a:pPr indent="0" lvl="0" marL="0" rtl="0" algn="just">
              <a:spcBef>
                <a:spcPts val="0"/>
              </a:spcBef>
              <a:spcAft>
                <a:spcPts val="0"/>
              </a:spcAft>
              <a:buNone/>
            </a:pPr>
            <a:r>
              <a:t/>
            </a:r>
            <a:endParaRPr sz="900"/>
          </a:p>
          <a:p>
            <a:pPr indent="0" lvl="0" marL="0" rtl="0" algn="ctr">
              <a:spcBef>
                <a:spcPts val="0"/>
              </a:spcBef>
              <a:spcAft>
                <a:spcPts val="0"/>
              </a:spcAft>
              <a:buClr>
                <a:srgbClr val="000000"/>
              </a:buClr>
              <a:buSzPts val="200"/>
              <a:buFont typeface="Arial"/>
              <a:buNone/>
            </a:pPr>
            <a:r>
              <a:rPr b="1" lang="en" sz="1100"/>
              <a:t>Composants utilisés</a:t>
            </a:r>
            <a:endParaRPr b="1" sz="1100"/>
          </a:p>
          <a:p>
            <a:pPr indent="0" lvl="0" marL="0" rtl="0" algn="just">
              <a:spcBef>
                <a:spcPts val="0"/>
              </a:spcBef>
              <a:spcAft>
                <a:spcPts val="0"/>
              </a:spcAft>
              <a:buClr>
                <a:srgbClr val="000000"/>
              </a:buClr>
              <a:buSzPts val="200"/>
              <a:buFont typeface="Arial"/>
              <a:buNone/>
            </a:pPr>
            <a:r>
              <a:t/>
            </a:r>
            <a:endParaRPr sz="500"/>
          </a:p>
          <a:p>
            <a:pPr indent="101600" lvl="0" marL="0" rtl="0" algn="just">
              <a:spcBef>
                <a:spcPts val="0"/>
              </a:spcBef>
              <a:spcAft>
                <a:spcPts val="0"/>
              </a:spcAft>
              <a:buNone/>
            </a:pPr>
            <a:r>
              <a:rPr lang="en" sz="900"/>
              <a:t>Le projet se base sur une technologie émergente, la carte MangOH Red. Grâce à ce microcontrôleur et une batterie de capteurs, il est possible de relever les informations, et grâce à un processeur spécial, on peut traiter et envoyer les données à la fois.</a:t>
            </a:r>
            <a:endParaRPr sz="900"/>
          </a:p>
          <a:p>
            <a:pPr indent="101600" lvl="0" marL="0" rtl="0" algn="just">
              <a:spcBef>
                <a:spcPts val="0"/>
              </a:spcBef>
              <a:spcAft>
                <a:spcPts val="0"/>
              </a:spcAft>
              <a:buNone/>
            </a:pPr>
            <a:r>
              <a:rPr lang="en" sz="900"/>
              <a:t>Les données sont disposées sur un serveur qui reçoit, trie et ordonne toutes les informations reçues. Chaque entreprise peut ainsi décider d’acheter les données récoltées par Twizy Polymètre.</a:t>
            </a:r>
            <a:endParaRPr sz="900"/>
          </a:p>
          <a:p>
            <a:pPr indent="0" lvl="0" marL="0" rtl="0" algn="just">
              <a:spcBef>
                <a:spcPts val="0"/>
              </a:spcBef>
              <a:spcAft>
                <a:spcPts val="0"/>
              </a:spcAft>
              <a:buNone/>
            </a:pPr>
            <a:r>
              <a:t/>
            </a:r>
            <a:endParaRPr sz="500"/>
          </a:p>
        </p:txBody>
      </p:sp>
      <p:sp>
        <p:nvSpPr>
          <p:cNvPr id="309" name="Google Shape;309;p39"/>
          <p:cNvSpPr/>
          <p:nvPr/>
        </p:nvSpPr>
        <p:spPr>
          <a:xfrm>
            <a:off x="4678399" y="2328393"/>
            <a:ext cx="3859800" cy="4077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19125" lIns="19125" spcFirstLastPara="1" rIns="19125" wrap="square" tIns="19125">
            <a:noAutofit/>
          </a:bodyPr>
          <a:lstStyle/>
          <a:p>
            <a:pPr indent="0" lvl="0" marL="0" rtl="0" algn="l">
              <a:spcBef>
                <a:spcPts val="0"/>
              </a:spcBef>
              <a:spcAft>
                <a:spcPts val="0"/>
              </a:spcAft>
              <a:buNone/>
            </a:pPr>
            <a:r>
              <a:t/>
            </a:r>
            <a:endParaRPr/>
          </a:p>
        </p:txBody>
      </p:sp>
      <p:cxnSp>
        <p:nvCxnSpPr>
          <p:cNvPr id="310" name="Google Shape;310;p39"/>
          <p:cNvCxnSpPr>
            <a:endCxn id="309" idx="3"/>
          </p:cNvCxnSpPr>
          <p:nvPr/>
        </p:nvCxnSpPr>
        <p:spPr>
          <a:xfrm>
            <a:off x="4619899" y="2532243"/>
            <a:ext cx="3918300" cy="0"/>
          </a:xfrm>
          <a:prstGeom prst="straightConnector1">
            <a:avLst/>
          </a:prstGeom>
          <a:noFill/>
          <a:ln cap="flat" cmpd="sng" w="114300">
            <a:solidFill>
              <a:srgbClr val="FFFFFF"/>
            </a:solidFill>
            <a:prstDash val="lgDash"/>
            <a:round/>
            <a:headEnd len="med" w="med" type="none"/>
            <a:tailEnd len="med" w="med" type="none"/>
          </a:ln>
        </p:spPr>
      </p:cxnSp>
      <p:sp>
        <p:nvSpPr>
          <p:cNvPr id="311" name="Google Shape;311;p39"/>
          <p:cNvSpPr txBox="1"/>
          <p:nvPr/>
        </p:nvSpPr>
        <p:spPr>
          <a:xfrm>
            <a:off x="4635224" y="4262897"/>
            <a:ext cx="3946200" cy="407700"/>
          </a:xfrm>
          <a:prstGeom prst="rect">
            <a:avLst/>
          </a:prstGeom>
          <a:noFill/>
          <a:ln>
            <a:noFill/>
          </a:ln>
        </p:spPr>
        <p:txBody>
          <a:bodyPr anchorCtr="0" anchor="t" bIns="19125" lIns="19125" spcFirstLastPara="1" rIns="19125" wrap="square" tIns="19125">
            <a:noAutofit/>
          </a:bodyPr>
          <a:lstStyle/>
          <a:p>
            <a:pPr indent="0" lvl="0" marL="0" rtl="0" algn="ctr">
              <a:spcBef>
                <a:spcPts val="0"/>
              </a:spcBef>
              <a:spcAft>
                <a:spcPts val="0"/>
              </a:spcAft>
              <a:buNone/>
            </a:pPr>
            <a:r>
              <a:rPr b="1" i="1" lang="en" sz="900"/>
              <a:t>Les données reçues permettent d’élaborer des cartes sur les différentes informations disponibles, et il est ensuite possible pour le constructeur de les consulter via un site web, ou de les revendre à des entreprises.</a:t>
            </a:r>
            <a:endParaRPr b="1" i="1" sz="900"/>
          </a:p>
        </p:txBody>
      </p:sp>
      <p:sp>
        <p:nvSpPr>
          <p:cNvPr id="312" name="Google Shape;312;p39"/>
          <p:cNvSpPr/>
          <p:nvPr/>
        </p:nvSpPr>
        <p:spPr>
          <a:xfrm>
            <a:off x="5593710" y="3425134"/>
            <a:ext cx="136604" cy="148803"/>
          </a:xfrm>
          <a:prstGeom prst="flowChartMerge">
            <a:avLst/>
          </a:prstGeom>
          <a:solidFill>
            <a:schemeClr val="accent1"/>
          </a:solidFill>
          <a:ln cap="flat" cmpd="sng" w="9525">
            <a:solidFill>
              <a:srgbClr val="595959"/>
            </a:solidFill>
            <a:prstDash val="solid"/>
            <a:round/>
            <a:headEnd len="sm" w="sm" type="none"/>
            <a:tailEnd len="sm" w="sm" type="none"/>
          </a:ln>
        </p:spPr>
        <p:txBody>
          <a:bodyPr anchorCtr="0" anchor="ctr" bIns="19125" lIns="19125" spcFirstLastPara="1" rIns="19125" wrap="square" tIns="19125">
            <a:noAutofit/>
          </a:bodyPr>
          <a:lstStyle/>
          <a:p>
            <a:pPr indent="0" lvl="0" marL="0" rtl="0" algn="l">
              <a:spcBef>
                <a:spcPts val="0"/>
              </a:spcBef>
              <a:spcAft>
                <a:spcPts val="0"/>
              </a:spcAft>
              <a:buNone/>
            </a:pPr>
            <a:r>
              <a:t/>
            </a:r>
            <a:endParaRPr/>
          </a:p>
        </p:txBody>
      </p:sp>
      <p:cxnSp>
        <p:nvCxnSpPr>
          <p:cNvPr id="313" name="Google Shape;313;p39"/>
          <p:cNvCxnSpPr>
            <a:stCxn id="303" idx="1"/>
            <a:endCxn id="303" idx="3"/>
          </p:cNvCxnSpPr>
          <p:nvPr/>
        </p:nvCxnSpPr>
        <p:spPr>
          <a:xfrm>
            <a:off x="2012978" y="313156"/>
            <a:ext cx="4837800" cy="0"/>
          </a:xfrm>
          <a:prstGeom prst="straightConnector1">
            <a:avLst/>
          </a:prstGeom>
          <a:noFill/>
          <a:ln cap="flat" cmpd="sng" w="76200">
            <a:solidFill>
              <a:srgbClr val="FFAB40"/>
            </a:solidFill>
            <a:prstDash val="solid"/>
            <a:round/>
            <a:headEnd len="med" w="med" type="none"/>
            <a:tailEnd len="med" w="med" type="none"/>
          </a:ln>
        </p:spPr>
      </p:cxnSp>
      <p:pic>
        <p:nvPicPr>
          <p:cNvPr id="314" name="Google Shape;314;p39"/>
          <p:cNvPicPr preferRelativeResize="0"/>
          <p:nvPr/>
        </p:nvPicPr>
        <p:blipFill rotWithShape="1">
          <a:blip r:embed="rId5">
            <a:alphaModFix amt="70000"/>
          </a:blip>
          <a:srcRect b="0" l="0" r="0" t="5526"/>
          <a:stretch/>
        </p:blipFill>
        <p:spPr>
          <a:xfrm>
            <a:off x="4983241" y="1868190"/>
            <a:ext cx="988630" cy="667063"/>
          </a:xfrm>
          <a:prstGeom prst="rect">
            <a:avLst/>
          </a:prstGeom>
          <a:noFill/>
          <a:ln>
            <a:noFill/>
          </a:ln>
        </p:spPr>
      </p:pic>
      <p:pic>
        <p:nvPicPr>
          <p:cNvPr id="315" name="Google Shape;315;p39"/>
          <p:cNvPicPr preferRelativeResize="0"/>
          <p:nvPr/>
        </p:nvPicPr>
        <p:blipFill>
          <a:blip r:embed="rId6">
            <a:alphaModFix/>
          </a:blip>
          <a:stretch>
            <a:fillRect/>
          </a:stretch>
        </p:blipFill>
        <p:spPr>
          <a:xfrm flipH="1">
            <a:off x="4957278" y="2065507"/>
            <a:ext cx="1172355" cy="620693"/>
          </a:xfrm>
          <a:prstGeom prst="rect">
            <a:avLst/>
          </a:prstGeom>
          <a:noFill/>
          <a:ln>
            <a:noFill/>
          </a:ln>
        </p:spPr>
      </p:pic>
      <p:pic>
        <p:nvPicPr>
          <p:cNvPr id="316" name="Google Shape;316;p39"/>
          <p:cNvPicPr preferRelativeResize="0"/>
          <p:nvPr/>
        </p:nvPicPr>
        <p:blipFill>
          <a:blip r:embed="rId7">
            <a:alphaModFix amt="70000"/>
          </a:blip>
          <a:stretch>
            <a:fillRect/>
          </a:stretch>
        </p:blipFill>
        <p:spPr>
          <a:xfrm rot="-334427">
            <a:off x="7874795" y="1908749"/>
            <a:ext cx="292722" cy="292717"/>
          </a:xfrm>
          <a:prstGeom prst="rect">
            <a:avLst/>
          </a:prstGeom>
          <a:noFill/>
          <a:ln>
            <a:noFill/>
          </a:ln>
        </p:spPr>
      </p:pic>
      <p:pic>
        <p:nvPicPr>
          <p:cNvPr id="317" name="Google Shape;317;p39"/>
          <p:cNvPicPr preferRelativeResize="0"/>
          <p:nvPr/>
        </p:nvPicPr>
        <p:blipFill>
          <a:blip r:embed="rId6">
            <a:alphaModFix/>
          </a:blip>
          <a:stretch>
            <a:fillRect/>
          </a:stretch>
        </p:blipFill>
        <p:spPr>
          <a:xfrm flipH="1">
            <a:off x="7182802" y="2065507"/>
            <a:ext cx="1172355" cy="620693"/>
          </a:xfrm>
          <a:prstGeom prst="rect">
            <a:avLst/>
          </a:prstGeom>
          <a:noFill/>
          <a:ln>
            <a:noFill/>
          </a:ln>
        </p:spPr>
      </p:pic>
      <p:sp>
        <p:nvSpPr>
          <p:cNvPr id="318" name="Google Shape;318;p39"/>
          <p:cNvSpPr/>
          <p:nvPr/>
        </p:nvSpPr>
        <p:spPr>
          <a:xfrm>
            <a:off x="4855583" y="3385927"/>
            <a:ext cx="136604" cy="148803"/>
          </a:xfrm>
          <a:prstGeom prst="flowChartMerge">
            <a:avLst/>
          </a:prstGeom>
          <a:solidFill>
            <a:schemeClr val="accent1"/>
          </a:solidFill>
          <a:ln cap="flat" cmpd="sng" w="9525">
            <a:solidFill>
              <a:srgbClr val="595959"/>
            </a:solidFill>
            <a:prstDash val="solid"/>
            <a:round/>
            <a:headEnd len="sm" w="sm" type="none"/>
            <a:tailEnd len="sm" w="sm" type="none"/>
          </a:ln>
        </p:spPr>
        <p:txBody>
          <a:bodyPr anchorCtr="0" anchor="ctr" bIns="19125" lIns="19125" spcFirstLastPara="1" rIns="19125" wrap="square" tIns="19125">
            <a:noAutofit/>
          </a:bodyPr>
          <a:lstStyle/>
          <a:p>
            <a:pPr indent="0" lvl="0" marL="0" rtl="0" algn="l">
              <a:spcBef>
                <a:spcPts val="0"/>
              </a:spcBef>
              <a:spcAft>
                <a:spcPts val="0"/>
              </a:spcAft>
              <a:buNone/>
            </a:pPr>
            <a:r>
              <a:t/>
            </a:r>
            <a:endParaRPr/>
          </a:p>
        </p:txBody>
      </p:sp>
      <p:sp>
        <p:nvSpPr>
          <p:cNvPr id="319" name="Google Shape;319;p39"/>
          <p:cNvSpPr/>
          <p:nvPr/>
        </p:nvSpPr>
        <p:spPr>
          <a:xfrm>
            <a:off x="6647459" y="3335957"/>
            <a:ext cx="136604" cy="148803"/>
          </a:xfrm>
          <a:prstGeom prst="flowChartMerge">
            <a:avLst/>
          </a:prstGeom>
          <a:solidFill>
            <a:schemeClr val="accent3"/>
          </a:solidFill>
          <a:ln cap="flat" cmpd="sng" w="9525">
            <a:solidFill>
              <a:srgbClr val="595959"/>
            </a:solidFill>
            <a:prstDash val="solid"/>
            <a:round/>
            <a:headEnd len="sm" w="sm" type="none"/>
            <a:tailEnd len="sm" w="sm" type="none"/>
          </a:ln>
        </p:spPr>
        <p:txBody>
          <a:bodyPr anchorCtr="0" anchor="ctr" bIns="19125" lIns="19125" spcFirstLastPara="1" rIns="19125" wrap="square" tIns="19125">
            <a:noAutofit/>
          </a:bodyPr>
          <a:lstStyle/>
          <a:p>
            <a:pPr indent="0" lvl="0" marL="0" rtl="0" algn="l">
              <a:spcBef>
                <a:spcPts val="0"/>
              </a:spcBef>
              <a:spcAft>
                <a:spcPts val="0"/>
              </a:spcAft>
              <a:buNone/>
            </a:pPr>
            <a:r>
              <a:t/>
            </a:r>
            <a:endParaRPr/>
          </a:p>
        </p:txBody>
      </p:sp>
      <p:sp>
        <p:nvSpPr>
          <p:cNvPr id="320" name="Google Shape;320;p39"/>
          <p:cNvSpPr/>
          <p:nvPr/>
        </p:nvSpPr>
        <p:spPr>
          <a:xfrm>
            <a:off x="6202218" y="3811069"/>
            <a:ext cx="136604" cy="148803"/>
          </a:xfrm>
          <a:prstGeom prst="flowChartMerge">
            <a:avLst/>
          </a:prstGeom>
          <a:solidFill>
            <a:schemeClr val="accent3"/>
          </a:solidFill>
          <a:ln cap="flat" cmpd="sng" w="9525">
            <a:solidFill>
              <a:srgbClr val="595959"/>
            </a:solidFill>
            <a:prstDash val="solid"/>
            <a:round/>
            <a:headEnd len="sm" w="sm" type="none"/>
            <a:tailEnd len="sm" w="sm" type="none"/>
          </a:ln>
        </p:spPr>
        <p:txBody>
          <a:bodyPr anchorCtr="0" anchor="ctr" bIns="19125" lIns="19125" spcFirstLastPara="1" rIns="19125" wrap="square" tIns="19125">
            <a:noAutofit/>
          </a:bodyPr>
          <a:lstStyle/>
          <a:p>
            <a:pPr indent="0" lvl="0" marL="0" rtl="0" algn="l">
              <a:spcBef>
                <a:spcPts val="0"/>
              </a:spcBef>
              <a:spcAft>
                <a:spcPts val="0"/>
              </a:spcAft>
              <a:buNone/>
            </a:pPr>
            <a:r>
              <a:t/>
            </a:r>
            <a:endParaRPr/>
          </a:p>
        </p:txBody>
      </p:sp>
      <p:sp>
        <p:nvSpPr>
          <p:cNvPr id="321" name="Google Shape;321;p39"/>
          <p:cNvSpPr/>
          <p:nvPr/>
        </p:nvSpPr>
        <p:spPr>
          <a:xfrm>
            <a:off x="8355155" y="3678362"/>
            <a:ext cx="136604" cy="148803"/>
          </a:xfrm>
          <a:prstGeom prst="flowChartMerge">
            <a:avLst/>
          </a:prstGeom>
          <a:solidFill>
            <a:schemeClr val="accent4"/>
          </a:solidFill>
          <a:ln cap="flat" cmpd="sng" w="9525">
            <a:solidFill>
              <a:srgbClr val="595959"/>
            </a:solidFill>
            <a:prstDash val="solid"/>
            <a:round/>
            <a:headEnd len="sm" w="sm" type="none"/>
            <a:tailEnd len="sm" w="sm" type="none"/>
          </a:ln>
        </p:spPr>
        <p:txBody>
          <a:bodyPr anchorCtr="0" anchor="ctr" bIns="19125" lIns="19125" spcFirstLastPara="1" rIns="19125" wrap="square" tIns="19125">
            <a:noAutofit/>
          </a:bodyPr>
          <a:lstStyle/>
          <a:p>
            <a:pPr indent="0" lvl="0" marL="0" rtl="0" algn="l">
              <a:spcBef>
                <a:spcPts val="0"/>
              </a:spcBef>
              <a:spcAft>
                <a:spcPts val="0"/>
              </a:spcAft>
              <a:buNone/>
            </a:pPr>
            <a:r>
              <a:t/>
            </a:r>
            <a:endParaRPr/>
          </a:p>
        </p:txBody>
      </p:sp>
      <p:sp>
        <p:nvSpPr>
          <p:cNvPr id="322" name="Google Shape;322;p39"/>
          <p:cNvSpPr/>
          <p:nvPr/>
        </p:nvSpPr>
        <p:spPr>
          <a:xfrm>
            <a:off x="7588303" y="3811069"/>
            <a:ext cx="136604" cy="148803"/>
          </a:xfrm>
          <a:prstGeom prst="flowChartMerge">
            <a:avLst/>
          </a:prstGeom>
          <a:solidFill>
            <a:schemeClr val="accent4"/>
          </a:solidFill>
          <a:ln cap="flat" cmpd="sng" w="9525">
            <a:solidFill>
              <a:srgbClr val="595959"/>
            </a:solidFill>
            <a:prstDash val="solid"/>
            <a:round/>
            <a:headEnd len="sm" w="sm" type="none"/>
            <a:tailEnd len="sm" w="sm" type="none"/>
          </a:ln>
        </p:spPr>
        <p:txBody>
          <a:bodyPr anchorCtr="0" anchor="ctr" bIns="19125" lIns="19125" spcFirstLastPara="1" rIns="19125" wrap="square" tIns="19125">
            <a:noAutofit/>
          </a:bodyPr>
          <a:lstStyle/>
          <a:p>
            <a:pPr indent="0" lvl="0" marL="0" rtl="0" algn="l">
              <a:spcBef>
                <a:spcPts val="0"/>
              </a:spcBef>
              <a:spcAft>
                <a:spcPts val="0"/>
              </a:spcAft>
              <a:buNone/>
            </a:pPr>
            <a:r>
              <a:t/>
            </a:r>
            <a:endParaRPr/>
          </a:p>
        </p:txBody>
      </p:sp>
      <p:sp>
        <p:nvSpPr>
          <p:cNvPr id="323" name="Google Shape;323;p39"/>
          <p:cNvSpPr txBox="1"/>
          <p:nvPr/>
        </p:nvSpPr>
        <p:spPr>
          <a:xfrm>
            <a:off x="4646145" y="2757482"/>
            <a:ext cx="3946200" cy="407700"/>
          </a:xfrm>
          <a:prstGeom prst="rect">
            <a:avLst/>
          </a:prstGeom>
          <a:noFill/>
          <a:ln>
            <a:noFill/>
          </a:ln>
        </p:spPr>
        <p:txBody>
          <a:bodyPr anchorCtr="0" anchor="t" bIns="19125" lIns="19125" spcFirstLastPara="1" rIns="19125" wrap="square" tIns="19125">
            <a:noAutofit/>
          </a:bodyPr>
          <a:lstStyle/>
          <a:p>
            <a:pPr indent="0" lvl="0" marL="0" rtl="0" algn="ctr">
              <a:spcBef>
                <a:spcPts val="0"/>
              </a:spcBef>
              <a:spcAft>
                <a:spcPts val="0"/>
              </a:spcAft>
              <a:buNone/>
            </a:pPr>
            <a:r>
              <a:rPr b="1" i="1" lang="en" sz="900"/>
              <a:t>La voiture, tout en roulant, relève des données urbaines. Elle les envoie en même temps au serveur qui traite les informations relevées.</a:t>
            </a:r>
            <a:endParaRPr b="1" i="1" sz="900"/>
          </a:p>
        </p:txBody>
      </p:sp>
      <p:sp>
        <p:nvSpPr>
          <p:cNvPr id="324" name="Google Shape;32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Analyse du secteur d’activité</a:t>
            </a:r>
            <a:endParaRPr/>
          </a:p>
        </p:txBody>
      </p:sp>
      <p:sp>
        <p:nvSpPr>
          <p:cNvPr id="92" name="Google Shape;92;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 beaucoup de concurrents sur la récolte d’activité :</a:t>
            </a:r>
            <a:endParaRPr/>
          </a:p>
          <a:p>
            <a:pPr indent="-342900" lvl="0" marL="457200" rtl="0" algn="l">
              <a:spcBef>
                <a:spcPts val="1600"/>
              </a:spcBef>
              <a:spcAft>
                <a:spcPts val="0"/>
              </a:spcAft>
              <a:buSzPts val="1800"/>
              <a:buChar char="-"/>
            </a:pPr>
            <a:r>
              <a:rPr lang="en"/>
              <a:t>Google Cars récolte des données différentes (Wi-Fi, Street View, etc…)</a:t>
            </a:r>
            <a:endParaRPr/>
          </a:p>
          <a:p>
            <a:pPr indent="-342900" lvl="0" marL="457200" rtl="0" algn="l">
              <a:spcBef>
                <a:spcPts val="0"/>
              </a:spcBef>
              <a:spcAft>
                <a:spcPts val="0"/>
              </a:spcAft>
              <a:buSzPts val="1800"/>
              <a:buChar char="-"/>
            </a:pPr>
            <a:r>
              <a:rPr lang="en"/>
              <a:t>Les données sont acquises généralement à pied ou grâce à des dispositifs fixes.</a:t>
            </a:r>
            <a:endParaRPr/>
          </a:p>
          <a:p>
            <a:pPr indent="0" lvl="0" marL="0" rtl="0" algn="l">
              <a:spcBef>
                <a:spcPts val="1600"/>
              </a:spcBef>
              <a:spcAft>
                <a:spcPts val="1600"/>
              </a:spcAft>
              <a:buNone/>
            </a:pPr>
            <a:r>
              <a:rPr lang="en"/>
              <a:t>La Twizy Polymètre possèderait un pas d’avance car le secteur de l’analyse urbaine motorisée serait inventé.</a:t>
            </a:r>
            <a:endParaRPr/>
          </a:p>
        </p:txBody>
      </p:sp>
      <p:sp>
        <p:nvSpPr>
          <p:cNvPr id="93" name="Google Shape;93;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Analyse technique</a:t>
            </a:r>
            <a:endParaRPr/>
          </a:p>
        </p:txBody>
      </p:sp>
      <p:sp>
        <p:nvSpPr>
          <p:cNvPr id="99" name="Google Shape;99;p1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La Twizy Polymètre est un concept de voiture connectée. Elle analyserait les routes à l’aide de multiples capteurs, et enverrait toutes les informations sur un serveur dédié au traitement des données relevées.</a:t>
            </a:r>
            <a:endParaRPr/>
          </a:p>
        </p:txBody>
      </p:sp>
      <p:sp>
        <p:nvSpPr>
          <p:cNvPr id="100" name="Google Shape;100;p18"/>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Twizy Polymètre</a:t>
            </a:r>
            <a:endParaRPr/>
          </a:p>
        </p:txBody>
      </p:sp>
      <p:sp>
        <p:nvSpPr>
          <p:cNvPr id="101" name="Google Shape;101;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 système en deux parties</a:t>
            </a:r>
            <a:endParaRPr/>
          </a:p>
        </p:txBody>
      </p:sp>
      <p:sp>
        <p:nvSpPr>
          <p:cNvPr id="107" name="Google Shape;107;p1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La Voiture Laboratoire</a:t>
            </a:r>
            <a:endParaRPr sz="1800" u="sng"/>
          </a:p>
          <a:p>
            <a:pPr indent="-342900" lvl="0" marL="457200" rtl="0" algn="l">
              <a:spcBef>
                <a:spcPts val="1600"/>
              </a:spcBef>
              <a:spcAft>
                <a:spcPts val="0"/>
              </a:spcAft>
              <a:buSzPts val="1800"/>
              <a:buChar char="-"/>
            </a:pPr>
            <a:r>
              <a:rPr lang="en" sz="1800"/>
              <a:t>Mesure les données via des capteurs</a:t>
            </a:r>
            <a:endParaRPr sz="1800"/>
          </a:p>
          <a:p>
            <a:pPr indent="-342900" lvl="0" marL="457200" rtl="0" algn="l">
              <a:spcBef>
                <a:spcPts val="0"/>
              </a:spcBef>
              <a:spcAft>
                <a:spcPts val="0"/>
              </a:spcAft>
              <a:buSzPts val="1800"/>
              <a:buChar char="-"/>
            </a:pPr>
            <a:r>
              <a:rPr lang="en" sz="1800"/>
              <a:t>Transmet les données au cloud via un système de télécommunication.</a:t>
            </a:r>
            <a:endParaRPr sz="1800"/>
          </a:p>
          <a:p>
            <a:pPr indent="0" lvl="0" marL="0" rtl="0" algn="l">
              <a:spcBef>
                <a:spcPts val="1600"/>
              </a:spcBef>
              <a:spcAft>
                <a:spcPts val="1600"/>
              </a:spcAft>
              <a:buNone/>
            </a:pPr>
            <a:r>
              <a:rPr lang="en" sz="1800"/>
              <a:t>Voir Slide 6 à 15.</a:t>
            </a:r>
            <a:endParaRPr sz="1800"/>
          </a:p>
        </p:txBody>
      </p:sp>
      <p:sp>
        <p:nvSpPr>
          <p:cNvPr id="108" name="Google Shape;108;p1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Le Cloud</a:t>
            </a:r>
            <a:endParaRPr sz="1800"/>
          </a:p>
          <a:p>
            <a:pPr indent="-342900" lvl="0" marL="457200" rtl="0" algn="l">
              <a:spcBef>
                <a:spcPts val="1600"/>
              </a:spcBef>
              <a:spcAft>
                <a:spcPts val="0"/>
              </a:spcAft>
              <a:buSzPts val="1800"/>
              <a:buChar char="-"/>
            </a:pPr>
            <a:r>
              <a:rPr lang="en" sz="1800"/>
              <a:t>Récupère les données</a:t>
            </a:r>
            <a:endParaRPr sz="1800"/>
          </a:p>
          <a:p>
            <a:pPr indent="-342900" lvl="0" marL="457200" rtl="0" algn="l">
              <a:spcBef>
                <a:spcPts val="0"/>
              </a:spcBef>
              <a:spcAft>
                <a:spcPts val="0"/>
              </a:spcAft>
              <a:buSzPts val="1800"/>
              <a:buChar char="-"/>
            </a:pPr>
            <a:r>
              <a:rPr lang="en" sz="1800"/>
              <a:t>Traite les données (horodatage, filtres)</a:t>
            </a:r>
            <a:endParaRPr sz="1800"/>
          </a:p>
          <a:p>
            <a:pPr indent="-342900" lvl="0" marL="457200" rtl="0" algn="l">
              <a:spcBef>
                <a:spcPts val="0"/>
              </a:spcBef>
              <a:spcAft>
                <a:spcPts val="0"/>
              </a:spcAft>
              <a:buSzPts val="1800"/>
              <a:buChar char="-"/>
            </a:pPr>
            <a:r>
              <a:rPr lang="en" sz="1800"/>
              <a:t>Enregistre et stocke les données (serveurs de stockage)</a:t>
            </a:r>
            <a:endParaRPr sz="1800"/>
          </a:p>
          <a:p>
            <a:pPr indent="0" lvl="0" marL="0" rtl="0" algn="l">
              <a:spcBef>
                <a:spcPts val="1600"/>
              </a:spcBef>
              <a:spcAft>
                <a:spcPts val="1600"/>
              </a:spcAft>
              <a:buNone/>
            </a:pPr>
            <a:r>
              <a:rPr lang="en" sz="1800"/>
              <a:t>Voir Slides 16 à 20.</a:t>
            </a:r>
            <a:endParaRPr sz="1800"/>
          </a:p>
        </p:txBody>
      </p:sp>
      <p:sp>
        <p:nvSpPr>
          <p:cNvPr id="109" name="Google Shape;109;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 Voiture Laboratoire</a:t>
            </a:r>
            <a:endParaRPr/>
          </a:p>
        </p:txBody>
      </p:sp>
      <p:sp>
        <p:nvSpPr>
          <p:cNvPr id="115" name="Google Shape;115;p2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7 : Unité de gestion des capteurs</a:t>
            </a:r>
            <a:endParaRPr/>
          </a:p>
          <a:p>
            <a:pPr indent="0" lvl="0" marL="0" rtl="0" algn="l">
              <a:spcBef>
                <a:spcPts val="1600"/>
              </a:spcBef>
              <a:spcAft>
                <a:spcPts val="0"/>
              </a:spcAft>
              <a:buNone/>
            </a:pPr>
            <a:r>
              <a:rPr lang="en"/>
              <a:t>Slide 8 à 11 : Capteurs</a:t>
            </a:r>
            <a:endParaRPr/>
          </a:p>
          <a:p>
            <a:pPr indent="0" lvl="0" marL="0" rtl="0" algn="l">
              <a:spcBef>
                <a:spcPts val="1600"/>
              </a:spcBef>
              <a:spcAft>
                <a:spcPts val="0"/>
              </a:spcAft>
              <a:buNone/>
            </a:pPr>
            <a:r>
              <a:rPr lang="en"/>
              <a:t>Slide 12 : Module de télécommunication</a:t>
            </a:r>
            <a:endParaRPr/>
          </a:p>
          <a:p>
            <a:pPr indent="0" lvl="0" marL="0" rtl="0" algn="l">
              <a:spcBef>
                <a:spcPts val="1600"/>
              </a:spcBef>
              <a:spcAft>
                <a:spcPts val="0"/>
              </a:spcAft>
              <a:buNone/>
            </a:pPr>
            <a:r>
              <a:rPr lang="en"/>
              <a:t>Slide 13 : Consommation électrique</a:t>
            </a:r>
            <a:endParaRPr/>
          </a:p>
          <a:p>
            <a:pPr indent="0" lvl="0" marL="0" rtl="0" algn="l">
              <a:spcBef>
                <a:spcPts val="1600"/>
              </a:spcBef>
              <a:spcAft>
                <a:spcPts val="0"/>
              </a:spcAft>
              <a:buNone/>
            </a:pPr>
            <a:r>
              <a:rPr lang="en"/>
              <a:t>Slide 14 et 15 : Disposition des composants dans le véhicule</a:t>
            </a:r>
            <a:endParaRPr/>
          </a:p>
          <a:p>
            <a:pPr indent="0" lvl="0" marL="0" rtl="0" algn="l">
              <a:spcBef>
                <a:spcPts val="1600"/>
              </a:spcBef>
              <a:spcAft>
                <a:spcPts val="1600"/>
              </a:spcAft>
              <a:buNone/>
            </a:pPr>
            <a:r>
              <a:rPr lang="en"/>
              <a:t> </a:t>
            </a:r>
            <a:endParaRPr/>
          </a:p>
        </p:txBody>
      </p:sp>
      <p:pic>
        <p:nvPicPr>
          <p:cNvPr id="116" name="Google Shape;116;p20"/>
          <p:cNvPicPr preferRelativeResize="0"/>
          <p:nvPr/>
        </p:nvPicPr>
        <p:blipFill rotWithShape="1">
          <a:blip r:embed="rId3">
            <a:alphaModFix/>
          </a:blip>
          <a:srcRect b="0" l="22568" r="21540" t="0"/>
          <a:stretch/>
        </p:blipFill>
        <p:spPr>
          <a:xfrm>
            <a:off x="3913250" y="581300"/>
            <a:ext cx="4449852" cy="3980900"/>
          </a:xfrm>
          <a:prstGeom prst="rect">
            <a:avLst/>
          </a:prstGeom>
          <a:noFill/>
          <a:ln>
            <a:noFill/>
          </a:ln>
        </p:spPr>
      </p:pic>
      <p:sp>
        <p:nvSpPr>
          <p:cNvPr id="117" name="Google Shape;117;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Unité de gestion des capteurs</a:t>
            </a:r>
            <a:endParaRPr/>
          </a:p>
        </p:txBody>
      </p:sp>
      <p:sp>
        <p:nvSpPr>
          <p:cNvPr id="123" name="Google Shape;123;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MangOH Red</a:t>
            </a:r>
            <a:r>
              <a:rPr lang="en"/>
              <a:t> : Microcontrôleur dédié au développement en industrie.</a:t>
            </a:r>
            <a:endParaRPr/>
          </a:p>
          <a:p>
            <a:pPr indent="-304800" lvl="0" marL="457200" rtl="0" algn="l">
              <a:spcBef>
                <a:spcPts val="1600"/>
              </a:spcBef>
              <a:spcAft>
                <a:spcPts val="0"/>
              </a:spcAft>
              <a:buSzPts val="1200"/>
              <a:buChar char="-"/>
            </a:pPr>
            <a:r>
              <a:rPr lang="en"/>
              <a:t>Permet de produire des schematics une fois le prototypage terminé.</a:t>
            </a:r>
            <a:endParaRPr/>
          </a:p>
          <a:p>
            <a:pPr indent="-304800" lvl="0" marL="457200" rtl="0" algn="l">
              <a:spcBef>
                <a:spcPts val="0"/>
              </a:spcBef>
              <a:spcAft>
                <a:spcPts val="0"/>
              </a:spcAft>
              <a:buSzPts val="1200"/>
              <a:buChar char="-"/>
            </a:pPr>
            <a:r>
              <a:rPr lang="en"/>
              <a:t>Système de cartes IoT pour faciliter la lecture du bus CAN</a:t>
            </a:r>
            <a:endParaRPr/>
          </a:p>
          <a:p>
            <a:pPr indent="-304800" lvl="0" marL="457200" rtl="0" algn="l">
              <a:spcBef>
                <a:spcPts val="0"/>
              </a:spcBef>
              <a:spcAft>
                <a:spcPts val="0"/>
              </a:spcAft>
              <a:buSzPts val="1200"/>
              <a:buChar char="-"/>
            </a:pPr>
            <a:r>
              <a:rPr lang="en"/>
              <a:t>Processeur avec 4G intégrée.</a:t>
            </a:r>
            <a:endParaRPr/>
          </a:p>
          <a:p>
            <a:pPr indent="-304800" lvl="0" marL="457200" rtl="0" algn="l">
              <a:spcBef>
                <a:spcPts val="0"/>
              </a:spcBef>
              <a:spcAft>
                <a:spcPts val="0"/>
              </a:spcAft>
              <a:buSzPts val="1200"/>
              <a:buChar char="-"/>
            </a:pPr>
            <a:r>
              <a:rPr lang="en"/>
              <a:t>Prend en charge l’USB, le bus CAN et d’autres connecteurs via les cartes IoT.</a:t>
            </a:r>
            <a:endParaRPr/>
          </a:p>
          <a:p>
            <a:pPr indent="-304800" lvl="0" marL="457200" rtl="0" algn="l">
              <a:spcBef>
                <a:spcPts val="0"/>
              </a:spcBef>
              <a:spcAft>
                <a:spcPts val="0"/>
              </a:spcAft>
              <a:buSzPts val="1200"/>
              <a:buChar char="-"/>
            </a:pPr>
            <a:r>
              <a:rPr lang="en"/>
              <a:t>Faible coût, open source, communauté active.</a:t>
            </a:r>
            <a:endParaRPr/>
          </a:p>
        </p:txBody>
      </p:sp>
      <p:pic>
        <p:nvPicPr>
          <p:cNvPr id="124" name="Google Shape;124;p21"/>
          <p:cNvPicPr preferRelativeResize="0"/>
          <p:nvPr/>
        </p:nvPicPr>
        <p:blipFill>
          <a:blip r:embed="rId3">
            <a:alphaModFix/>
          </a:blip>
          <a:stretch>
            <a:fillRect/>
          </a:stretch>
        </p:blipFill>
        <p:spPr>
          <a:xfrm>
            <a:off x="3338878" y="634775"/>
            <a:ext cx="5805122" cy="3873936"/>
          </a:xfrm>
          <a:prstGeom prst="rect">
            <a:avLst/>
          </a:prstGeom>
          <a:noFill/>
          <a:ln>
            <a:noFill/>
          </a:ln>
        </p:spPr>
      </p:pic>
      <p:sp>
        <p:nvSpPr>
          <p:cNvPr id="125" name="Google Shape;125;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Capteurs - Présentation</a:t>
            </a:r>
            <a:endParaRPr/>
          </a:p>
        </p:txBody>
      </p:sp>
      <p:sp>
        <p:nvSpPr>
          <p:cNvPr id="131" name="Google Shape;131;p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Tous les capteurs compatibles avec une Arduino ou une Raspberry PI sont utilisables sur MangOH Red :</a:t>
            </a:r>
            <a:endParaRPr/>
          </a:p>
          <a:p>
            <a:pPr indent="-304800" lvl="0" marL="457200" rtl="0" algn="l">
              <a:spcBef>
                <a:spcPts val="1600"/>
              </a:spcBef>
              <a:spcAft>
                <a:spcPts val="0"/>
              </a:spcAft>
              <a:buSzPts val="1200"/>
              <a:buChar char="-"/>
            </a:pPr>
            <a:r>
              <a:rPr lang="en"/>
              <a:t>Capteurs USB</a:t>
            </a:r>
            <a:endParaRPr/>
          </a:p>
          <a:p>
            <a:pPr indent="-304800" lvl="0" marL="457200" rtl="0" algn="l">
              <a:spcBef>
                <a:spcPts val="0"/>
              </a:spcBef>
              <a:spcAft>
                <a:spcPts val="0"/>
              </a:spcAft>
              <a:buSzPts val="1200"/>
              <a:buChar char="-"/>
            </a:pPr>
            <a:r>
              <a:rPr lang="en"/>
              <a:t>Capteurs I2C</a:t>
            </a:r>
            <a:endParaRPr/>
          </a:p>
          <a:p>
            <a:pPr indent="-304800" lvl="0" marL="457200" rtl="0" algn="l">
              <a:spcBef>
                <a:spcPts val="0"/>
              </a:spcBef>
              <a:spcAft>
                <a:spcPts val="0"/>
              </a:spcAft>
              <a:buSzPts val="1200"/>
              <a:buChar char="-"/>
            </a:pPr>
            <a:r>
              <a:rPr lang="en"/>
              <a:t>Capteurs SPI</a:t>
            </a:r>
            <a:endParaRPr/>
          </a:p>
          <a:p>
            <a:pPr indent="-304800" lvl="0" marL="457200" rtl="0" algn="l">
              <a:spcBef>
                <a:spcPts val="0"/>
              </a:spcBef>
              <a:spcAft>
                <a:spcPts val="0"/>
              </a:spcAft>
              <a:buSzPts val="1200"/>
              <a:buChar char="-"/>
            </a:pPr>
            <a:r>
              <a:rPr lang="en"/>
              <a:t>Capteurs GPIO</a:t>
            </a:r>
            <a:endParaRPr/>
          </a:p>
          <a:p>
            <a:pPr indent="-304800" lvl="0" marL="457200" rtl="0" algn="l">
              <a:spcBef>
                <a:spcPts val="0"/>
              </a:spcBef>
              <a:spcAft>
                <a:spcPts val="0"/>
              </a:spcAft>
              <a:buSzPts val="1200"/>
              <a:buChar char="-"/>
            </a:pPr>
            <a:r>
              <a:rPr lang="en"/>
              <a:t>Autres conventions...</a:t>
            </a:r>
            <a:endParaRPr/>
          </a:p>
          <a:p>
            <a:pPr indent="0" lvl="0" marL="0" rtl="0" algn="l">
              <a:spcBef>
                <a:spcPts val="1600"/>
              </a:spcBef>
              <a:spcAft>
                <a:spcPts val="1600"/>
              </a:spcAft>
              <a:buNone/>
            </a:pPr>
            <a:r>
              <a:rPr lang="en"/>
              <a:t>La MangOH Red possède des capteurs intégrés : accéléromètre,  luminosité, gyroscope, température et pression.</a:t>
            </a:r>
            <a:endParaRPr/>
          </a:p>
        </p:txBody>
      </p:sp>
      <p:pic>
        <p:nvPicPr>
          <p:cNvPr id="132" name="Google Shape;132;p22"/>
          <p:cNvPicPr preferRelativeResize="0"/>
          <p:nvPr/>
        </p:nvPicPr>
        <p:blipFill>
          <a:blip r:embed="rId3">
            <a:alphaModFix/>
          </a:blip>
          <a:stretch>
            <a:fillRect/>
          </a:stretch>
        </p:blipFill>
        <p:spPr>
          <a:xfrm>
            <a:off x="3897978" y="857250"/>
            <a:ext cx="1714500" cy="1714500"/>
          </a:xfrm>
          <a:prstGeom prst="rect">
            <a:avLst/>
          </a:prstGeom>
          <a:noFill/>
          <a:ln>
            <a:noFill/>
          </a:ln>
        </p:spPr>
      </p:pic>
      <p:sp>
        <p:nvSpPr>
          <p:cNvPr id="133" name="Google Shape;133;p22"/>
          <p:cNvSpPr txBox="1"/>
          <p:nvPr/>
        </p:nvSpPr>
        <p:spPr>
          <a:xfrm>
            <a:off x="3520625" y="164625"/>
            <a:ext cx="53661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Roboto"/>
                <a:ea typeface="Roboto"/>
                <a:cs typeface="Roboto"/>
                <a:sym typeface="Roboto"/>
              </a:rPr>
              <a:t>Exemples de capteurs intégrables</a:t>
            </a:r>
            <a:endParaRPr sz="2400">
              <a:solidFill>
                <a:schemeClr val="lt2"/>
              </a:solidFill>
              <a:latin typeface="Roboto"/>
              <a:ea typeface="Roboto"/>
              <a:cs typeface="Roboto"/>
              <a:sym typeface="Roboto"/>
            </a:endParaRPr>
          </a:p>
        </p:txBody>
      </p:sp>
      <p:sp>
        <p:nvSpPr>
          <p:cNvPr id="134" name="Google Shape;134;p22"/>
          <p:cNvSpPr txBox="1"/>
          <p:nvPr/>
        </p:nvSpPr>
        <p:spPr>
          <a:xfrm>
            <a:off x="3845625" y="2571750"/>
            <a:ext cx="19791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2"/>
                </a:solidFill>
                <a:latin typeface="Roboto"/>
                <a:ea typeface="Roboto"/>
                <a:cs typeface="Roboto"/>
                <a:sym typeface="Roboto"/>
              </a:rPr>
              <a:t>Module caméra (USB)</a:t>
            </a:r>
            <a:endParaRPr i="1">
              <a:solidFill>
                <a:schemeClr val="lt2"/>
              </a:solidFill>
              <a:latin typeface="Roboto"/>
              <a:ea typeface="Roboto"/>
              <a:cs typeface="Roboto"/>
              <a:sym typeface="Roboto"/>
            </a:endParaRPr>
          </a:p>
        </p:txBody>
      </p:sp>
      <p:pic>
        <p:nvPicPr>
          <p:cNvPr id="135" name="Google Shape;135;p22"/>
          <p:cNvPicPr preferRelativeResize="0"/>
          <p:nvPr/>
        </p:nvPicPr>
        <p:blipFill>
          <a:blip r:embed="rId4">
            <a:alphaModFix/>
          </a:blip>
          <a:stretch>
            <a:fillRect/>
          </a:stretch>
        </p:blipFill>
        <p:spPr>
          <a:xfrm>
            <a:off x="6588700" y="857250"/>
            <a:ext cx="1714500" cy="1714500"/>
          </a:xfrm>
          <a:prstGeom prst="rect">
            <a:avLst/>
          </a:prstGeom>
          <a:noFill/>
          <a:ln>
            <a:noFill/>
          </a:ln>
        </p:spPr>
      </p:pic>
      <p:sp>
        <p:nvSpPr>
          <p:cNvPr id="136" name="Google Shape;136;p22"/>
          <p:cNvSpPr txBox="1"/>
          <p:nvPr/>
        </p:nvSpPr>
        <p:spPr>
          <a:xfrm>
            <a:off x="6588700" y="2427750"/>
            <a:ext cx="1819200" cy="2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lt2"/>
                </a:solidFill>
                <a:latin typeface="Roboto"/>
                <a:ea typeface="Roboto"/>
                <a:cs typeface="Roboto"/>
                <a:sym typeface="Roboto"/>
              </a:rPr>
              <a:t>Module caméra thermique (I2C/SPI)</a:t>
            </a:r>
            <a:endParaRPr i="1">
              <a:solidFill>
                <a:schemeClr val="lt2"/>
              </a:solidFill>
              <a:latin typeface="Roboto"/>
              <a:ea typeface="Roboto"/>
              <a:cs typeface="Roboto"/>
              <a:sym typeface="Roboto"/>
            </a:endParaRPr>
          </a:p>
        </p:txBody>
      </p:sp>
      <p:pic>
        <p:nvPicPr>
          <p:cNvPr id="137" name="Google Shape;137;p22"/>
          <p:cNvPicPr preferRelativeResize="0"/>
          <p:nvPr/>
        </p:nvPicPr>
        <p:blipFill>
          <a:blip r:embed="rId5">
            <a:alphaModFix/>
          </a:blip>
          <a:stretch>
            <a:fillRect/>
          </a:stretch>
        </p:blipFill>
        <p:spPr>
          <a:xfrm>
            <a:off x="6760075" y="3020550"/>
            <a:ext cx="1476455" cy="2122950"/>
          </a:xfrm>
          <a:prstGeom prst="rect">
            <a:avLst/>
          </a:prstGeom>
          <a:noFill/>
          <a:ln>
            <a:noFill/>
          </a:ln>
        </p:spPr>
      </p:pic>
      <p:sp>
        <p:nvSpPr>
          <p:cNvPr id="138" name="Google Shape;138;p22"/>
          <p:cNvSpPr txBox="1"/>
          <p:nvPr/>
        </p:nvSpPr>
        <p:spPr>
          <a:xfrm>
            <a:off x="7499300" y="3409800"/>
            <a:ext cx="1697100" cy="6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Roboto"/>
                <a:ea typeface="Roboto"/>
                <a:cs typeface="Roboto"/>
                <a:sym typeface="Roboto"/>
              </a:rPr>
              <a:t>Microphone ultrason (USB)</a:t>
            </a:r>
            <a:endParaRPr>
              <a:solidFill>
                <a:schemeClr val="lt2"/>
              </a:solidFill>
              <a:highlight>
                <a:schemeClr val="lt2"/>
              </a:highlight>
              <a:latin typeface="Roboto"/>
              <a:ea typeface="Roboto"/>
              <a:cs typeface="Roboto"/>
              <a:sym typeface="Roboto"/>
            </a:endParaRPr>
          </a:p>
        </p:txBody>
      </p:sp>
      <p:pic>
        <p:nvPicPr>
          <p:cNvPr id="139" name="Google Shape;139;p22"/>
          <p:cNvPicPr preferRelativeResize="0"/>
          <p:nvPr/>
        </p:nvPicPr>
        <p:blipFill>
          <a:blip r:embed="rId6">
            <a:alphaModFix/>
          </a:blip>
          <a:stretch>
            <a:fillRect/>
          </a:stretch>
        </p:blipFill>
        <p:spPr>
          <a:xfrm>
            <a:off x="3765750" y="3092550"/>
            <a:ext cx="1978950" cy="1978950"/>
          </a:xfrm>
          <a:prstGeom prst="rect">
            <a:avLst/>
          </a:prstGeom>
          <a:noFill/>
          <a:ln>
            <a:noFill/>
          </a:ln>
        </p:spPr>
      </p:pic>
      <p:sp>
        <p:nvSpPr>
          <p:cNvPr id="140" name="Google Shape;140;p22"/>
          <p:cNvSpPr txBox="1"/>
          <p:nvPr/>
        </p:nvSpPr>
        <p:spPr>
          <a:xfrm>
            <a:off x="4934100" y="3409800"/>
            <a:ext cx="1348200" cy="8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lt2"/>
                </a:solidFill>
                <a:latin typeface="Roboto"/>
                <a:ea typeface="Roboto"/>
                <a:cs typeface="Roboto"/>
                <a:sym typeface="Roboto"/>
              </a:rPr>
              <a:t>Capteur</a:t>
            </a:r>
            <a:endParaRPr i="1">
              <a:solidFill>
                <a:schemeClr val="lt2"/>
              </a:solidFill>
              <a:latin typeface="Roboto"/>
              <a:ea typeface="Roboto"/>
              <a:cs typeface="Roboto"/>
              <a:sym typeface="Roboto"/>
            </a:endParaRPr>
          </a:p>
          <a:p>
            <a:pPr indent="0" lvl="0" marL="0" rtl="0" algn="ctr">
              <a:spcBef>
                <a:spcPts val="0"/>
              </a:spcBef>
              <a:spcAft>
                <a:spcPts val="0"/>
              </a:spcAft>
              <a:buNone/>
            </a:pPr>
            <a:r>
              <a:rPr i="1" lang="en">
                <a:solidFill>
                  <a:schemeClr val="lt2"/>
                </a:solidFill>
                <a:latin typeface="Roboto"/>
                <a:ea typeface="Roboto"/>
                <a:cs typeface="Roboto"/>
                <a:sym typeface="Roboto"/>
              </a:rPr>
              <a:t>de gaz</a:t>
            </a:r>
            <a:endParaRPr i="1">
              <a:solidFill>
                <a:schemeClr val="lt2"/>
              </a:solidFill>
              <a:latin typeface="Roboto"/>
              <a:ea typeface="Roboto"/>
              <a:cs typeface="Roboto"/>
              <a:sym typeface="Roboto"/>
            </a:endParaRPr>
          </a:p>
        </p:txBody>
      </p:sp>
      <p:sp>
        <p:nvSpPr>
          <p:cNvPr id="141" name="Google Shape;141;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Capteurs prévus</a:t>
            </a:r>
            <a:endParaRPr/>
          </a:p>
        </p:txBody>
      </p:sp>
      <p:sp>
        <p:nvSpPr>
          <p:cNvPr id="147" name="Google Shape;147;p23"/>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Caméra USB :</a:t>
            </a:r>
            <a:endParaRPr b="1" u="sng"/>
          </a:p>
          <a:p>
            <a:pPr indent="-317500" lvl="0" marL="457200" rtl="0" algn="l">
              <a:spcBef>
                <a:spcPts val="1600"/>
              </a:spcBef>
              <a:spcAft>
                <a:spcPts val="0"/>
              </a:spcAft>
              <a:buSzPts val="1400"/>
              <a:buChar char="-"/>
            </a:pPr>
            <a:r>
              <a:rPr lang="en"/>
              <a:t>Fait du calcul de panneaux de signalisation et densité piétonnière (IA via OpenCV).</a:t>
            </a:r>
            <a:endParaRPr/>
          </a:p>
          <a:p>
            <a:pPr indent="0" lvl="0" marL="0" rtl="0" algn="l">
              <a:spcBef>
                <a:spcPts val="1600"/>
              </a:spcBef>
              <a:spcAft>
                <a:spcPts val="0"/>
              </a:spcAft>
              <a:buClr>
                <a:srgbClr val="000000"/>
              </a:buClr>
              <a:buSzPts val="1100"/>
              <a:buFont typeface="Arial"/>
              <a:buNone/>
            </a:pPr>
            <a:r>
              <a:rPr b="1" lang="en" u="sng"/>
              <a:t>Microphone HD USB :</a:t>
            </a:r>
            <a:endParaRPr b="1" u="sng"/>
          </a:p>
          <a:p>
            <a:pPr indent="-317500" lvl="0" marL="457200" rtl="0" algn="l">
              <a:spcBef>
                <a:spcPts val="1600"/>
              </a:spcBef>
              <a:spcAft>
                <a:spcPts val="0"/>
              </a:spcAft>
              <a:buSzPts val="1400"/>
              <a:buChar char="-"/>
            </a:pPr>
            <a:r>
              <a:rPr lang="en"/>
              <a:t>Mesure la qualité du son urbain (fréquences et amplitudes sonores).</a:t>
            </a:r>
            <a:endParaRPr/>
          </a:p>
          <a:p>
            <a:pPr indent="0" lvl="0" marL="0" rtl="0" algn="l">
              <a:spcBef>
                <a:spcPts val="1600"/>
              </a:spcBef>
              <a:spcAft>
                <a:spcPts val="1600"/>
              </a:spcAft>
              <a:buNone/>
            </a:pPr>
            <a:r>
              <a:t/>
            </a:r>
            <a:endParaRPr/>
          </a:p>
        </p:txBody>
      </p:sp>
      <p:sp>
        <p:nvSpPr>
          <p:cNvPr id="148" name="Google Shape;148;p2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t>Modèles utilisés :</a:t>
            </a:r>
            <a:r>
              <a:rPr b="1" lang="en"/>
              <a:t> </a:t>
            </a:r>
            <a:r>
              <a:rPr lang="en"/>
              <a:t>A prévoir, mais envisager des caméras microphones pour baisser la consommation énergétique, ou des USB séparés pour plus de précision.</a:t>
            </a:r>
            <a:endParaRPr/>
          </a:p>
        </p:txBody>
      </p:sp>
      <p:pic>
        <p:nvPicPr>
          <p:cNvPr id="149" name="Google Shape;149;p23"/>
          <p:cNvPicPr preferRelativeResize="0"/>
          <p:nvPr/>
        </p:nvPicPr>
        <p:blipFill>
          <a:blip r:embed="rId3">
            <a:alphaModFix/>
          </a:blip>
          <a:stretch>
            <a:fillRect/>
          </a:stretch>
        </p:blipFill>
        <p:spPr>
          <a:xfrm>
            <a:off x="4979700" y="2905113"/>
            <a:ext cx="3429000" cy="2085975"/>
          </a:xfrm>
          <a:prstGeom prst="rect">
            <a:avLst/>
          </a:prstGeom>
          <a:noFill/>
          <a:ln>
            <a:noFill/>
          </a:ln>
        </p:spPr>
      </p:pic>
      <p:sp>
        <p:nvSpPr>
          <p:cNvPr id="150" name="Google Shape;150;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